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5" r:id="rId2"/>
    <p:sldId id="302" r:id="rId3"/>
    <p:sldId id="297" r:id="rId4"/>
    <p:sldId id="298" r:id="rId5"/>
    <p:sldId id="299" r:id="rId6"/>
    <p:sldId id="304" r:id="rId7"/>
    <p:sldId id="301" r:id="rId8"/>
    <p:sldId id="300" r:id="rId9"/>
    <p:sldId id="303" r:id="rId10"/>
    <p:sldId id="284" r:id="rId11"/>
    <p:sldId id="294" r:id="rId12"/>
    <p:sldId id="296" r:id="rId13"/>
    <p:sldId id="291" r:id="rId14"/>
    <p:sldId id="293" r:id="rId15"/>
    <p:sldId id="292" r:id="rId16"/>
    <p:sldId id="277" r:id="rId17"/>
    <p:sldId id="279" r:id="rId18"/>
    <p:sldId id="280" r:id="rId19"/>
    <p:sldId id="286" r:id="rId20"/>
    <p:sldId id="287" r:id="rId21"/>
    <p:sldId id="295" r:id="rId22"/>
    <p:sldId id="283" r:id="rId23"/>
    <p:sldId id="28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3EACE-3ADE-4C56-91FA-DCA3E684D255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13B01-FA75-4C80-B953-93DD0BE4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3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Давайте представим что компания продала 9 миллиардов акций.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Возьмем для примера объем транзакций </a:t>
            </a:r>
            <a:r>
              <a:rPr lang="en-US" dirty="0">
                <a:solidFill>
                  <a:srgbClr val="FF0000"/>
                </a:solidFill>
              </a:rPr>
              <a:t>bitcoin</a:t>
            </a:r>
            <a:r>
              <a:rPr lang="en-US" baseline="0" dirty="0">
                <a:solidFill>
                  <a:srgbClr val="FF0000"/>
                </a:solidFill>
              </a:rPr>
              <a:t> – </a:t>
            </a:r>
            <a:r>
              <a:rPr lang="ru-RU" baseline="0" dirty="0">
                <a:solidFill>
                  <a:srgbClr val="FF0000"/>
                </a:solidFill>
              </a:rPr>
              <a:t>более 8 миллиардов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в день</a:t>
            </a:r>
            <a:r>
              <a:rPr lang="ru-RU" sz="1200" b="0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Предположим, что</a:t>
            </a:r>
            <a:r>
              <a:rPr lang="ru-RU" baseline="0" dirty="0">
                <a:solidFill>
                  <a:srgbClr val="FF0000"/>
                </a:solidFill>
              </a:rPr>
              <a:t> спустя время наш объем транзакций достигает такого же уровня. </a:t>
            </a:r>
          </a:p>
          <a:p>
            <a:r>
              <a:rPr lang="ru-RU" baseline="0" dirty="0">
                <a:solidFill>
                  <a:srgbClr val="FF0000"/>
                </a:solidFill>
              </a:rPr>
              <a:t>Это означает, что комиссия, которая будет направляться на выплату дивидендов составит 1 271 705 000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(миллиард двести семьдесят миллионов</a:t>
            </a:r>
            <a:r>
              <a:rPr lang="ru-RU" sz="1200" b="1" baseline="0" dirty="0">
                <a:solidFill>
                  <a:srgbClr val="00B050"/>
                </a:solidFill>
              </a:rPr>
              <a:t> евро</a:t>
            </a:r>
            <a:r>
              <a:rPr lang="ru-RU" sz="1200" b="1" dirty="0">
                <a:solidFill>
                  <a:srgbClr val="00B050"/>
                </a:solidFill>
              </a:rPr>
              <a:t>)</a:t>
            </a:r>
          </a:p>
          <a:p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b="0" dirty="0">
                <a:solidFill>
                  <a:srgbClr val="00B050"/>
                </a:solidFill>
              </a:rPr>
              <a:t>На одну акцию будет приходится 14 центов.</a:t>
            </a:r>
          </a:p>
          <a:p>
            <a:r>
              <a:rPr lang="ru-RU" b="0" dirty="0">
                <a:solidFill>
                  <a:srgbClr val="0D5F4D"/>
                </a:solidFill>
              </a:rPr>
              <a:t>В этом случае владелец</a:t>
            </a:r>
            <a:r>
              <a:rPr lang="ru-RU" b="0" baseline="0" dirty="0">
                <a:solidFill>
                  <a:srgbClr val="0D5F4D"/>
                </a:solidFill>
              </a:rPr>
              <a:t> </a:t>
            </a:r>
            <a:r>
              <a:rPr lang="ru-RU" b="0" dirty="0">
                <a:solidFill>
                  <a:srgbClr val="0D5F4D"/>
                </a:solidFill>
              </a:rPr>
              <a:t>акций будет зарабатывать: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Начальный  –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25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uk-UA" dirty="0">
                <a:solidFill>
                  <a:srgbClr val="FF0000"/>
                </a:solidFill>
              </a:rPr>
              <a:t>Стандарт  – 377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en-US" dirty="0">
                <a:solidFill>
                  <a:srgbClr val="FF0000"/>
                </a:solidFill>
              </a:rPr>
              <a:t>VIP </a:t>
            </a:r>
            <a:r>
              <a:rPr lang="ru-RU" dirty="0">
                <a:solidFill>
                  <a:srgbClr val="FF0000"/>
                </a:solidFill>
              </a:rPr>
              <a:t> – 1258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– 4 400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2  – 25</a:t>
            </a:r>
            <a:r>
              <a:rPr lang="ru-RU" baseline="0" dirty="0">
                <a:solidFill>
                  <a:srgbClr val="FF0000"/>
                </a:solidFill>
              </a:rPr>
              <a:t> 166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3  – 56</a:t>
            </a:r>
            <a:r>
              <a:rPr lang="ru-RU" baseline="0" dirty="0">
                <a:solidFill>
                  <a:srgbClr val="FF0000"/>
                </a:solidFill>
              </a:rPr>
              <a:t> 618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Конечно же скептики </a:t>
            </a:r>
            <a:r>
              <a:rPr lang="uk-UA" dirty="0" err="1">
                <a:solidFill>
                  <a:srgbClr val="FF0000"/>
                </a:solidFill>
              </a:rPr>
              <a:t>возразят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мол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вы</a:t>
            </a:r>
            <a:r>
              <a:rPr lang="uk-UA" dirty="0">
                <a:solidFill>
                  <a:srgbClr val="FF0000"/>
                </a:solidFill>
              </a:rPr>
              <a:t> попробуйте </a:t>
            </a:r>
            <a:r>
              <a:rPr lang="ru-RU" dirty="0">
                <a:solidFill>
                  <a:srgbClr val="FF0000"/>
                </a:solidFill>
              </a:rPr>
              <a:t>достичь оборотов </a:t>
            </a:r>
            <a:r>
              <a:rPr lang="ru-RU" dirty="0" err="1">
                <a:solidFill>
                  <a:srgbClr val="FF0000"/>
                </a:solidFill>
              </a:rPr>
              <a:t>биткоина</a:t>
            </a:r>
            <a:r>
              <a:rPr lang="ru-RU" baseline="0" dirty="0">
                <a:solidFill>
                  <a:srgbClr val="FF0000"/>
                </a:solidFill>
              </a:rPr>
              <a:t> и тогда поговорим. На это есть простой ответ.</a:t>
            </a:r>
            <a:endParaRPr lang="ru-RU" baseline="0" noProof="0" dirty="0">
              <a:solidFill>
                <a:srgbClr val="FF0000"/>
              </a:solidFill>
            </a:endParaRPr>
          </a:p>
          <a:p>
            <a:endParaRPr lang="ru-RU" noProof="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5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Давайте представим что компания продала 9 миллиардов акций.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Возьмем для примера объем транзакций </a:t>
            </a:r>
            <a:r>
              <a:rPr lang="en-US" dirty="0">
                <a:solidFill>
                  <a:srgbClr val="FF0000"/>
                </a:solidFill>
              </a:rPr>
              <a:t>bitcoin</a:t>
            </a:r>
            <a:r>
              <a:rPr lang="en-US" baseline="0" dirty="0">
                <a:solidFill>
                  <a:srgbClr val="FF0000"/>
                </a:solidFill>
              </a:rPr>
              <a:t> – </a:t>
            </a:r>
            <a:r>
              <a:rPr lang="ru-RU" baseline="0" dirty="0">
                <a:solidFill>
                  <a:srgbClr val="FF0000"/>
                </a:solidFill>
              </a:rPr>
              <a:t>более 8 миллиардов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в день</a:t>
            </a:r>
            <a:r>
              <a:rPr lang="ru-RU" sz="1200" b="0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Предположим, что</a:t>
            </a:r>
            <a:r>
              <a:rPr lang="ru-RU" baseline="0" dirty="0">
                <a:solidFill>
                  <a:srgbClr val="FF0000"/>
                </a:solidFill>
              </a:rPr>
              <a:t> спустя время наш объем транзакций достигает такого же уровня. </a:t>
            </a:r>
          </a:p>
          <a:p>
            <a:r>
              <a:rPr lang="ru-RU" baseline="0" dirty="0">
                <a:solidFill>
                  <a:srgbClr val="FF0000"/>
                </a:solidFill>
              </a:rPr>
              <a:t>Это означает, что комиссия, которая будет направляться на выплату дивидендов составит 1 271 705 000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(миллиард двести семьдесят миллионов</a:t>
            </a:r>
            <a:r>
              <a:rPr lang="ru-RU" sz="1200" b="1" baseline="0" dirty="0">
                <a:solidFill>
                  <a:srgbClr val="00B050"/>
                </a:solidFill>
              </a:rPr>
              <a:t> евро</a:t>
            </a:r>
            <a:r>
              <a:rPr lang="ru-RU" sz="1200" b="1" dirty="0">
                <a:solidFill>
                  <a:srgbClr val="00B050"/>
                </a:solidFill>
              </a:rPr>
              <a:t>)</a:t>
            </a:r>
          </a:p>
          <a:p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b="0" dirty="0">
                <a:solidFill>
                  <a:srgbClr val="00B050"/>
                </a:solidFill>
              </a:rPr>
              <a:t>На одну акцию будет приходится 14 центов.</a:t>
            </a:r>
          </a:p>
          <a:p>
            <a:r>
              <a:rPr lang="ru-RU" b="0" dirty="0">
                <a:solidFill>
                  <a:srgbClr val="0D5F4D"/>
                </a:solidFill>
              </a:rPr>
              <a:t>В этом случае владелец</a:t>
            </a:r>
            <a:r>
              <a:rPr lang="ru-RU" b="0" baseline="0" dirty="0">
                <a:solidFill>
                  <a:srgbClr val="0D5F4D"/>
                </a:solidFill>
              </a:rPr>
              <a:t> </a:t>
            </a:r>
            <a:r>
              <a:rPr lang="ru-RU" b="0" dirty="0">
                <a:solidFill>
                  <a:srgbClr val="0D5F4D"/>
                </a:solidFill>
              </a:rPr>
              <a:t>акций будет зарабатывать: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Начальный  –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25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uk-UA" dirty="0">
                <a:solidFill>
                  <a:srgbClr val="FF0000"/>
                </a:solidFill>
              </a:rPr>
              <a:t>Стандарт  – 377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en-US" dirty="0">
                <a:solidFill>
                  <a:srgbClr val="FF0000"/>
                </a:solidFill>
              </a:rPr>
              <a:t>VIP </a:t>
            </a:r>
            <a:r>
              <a:rPr lang="ru-RU" dirty="0">
                <a:solidFill>
                  <a:srgbClr val="FF0000"/>
                </a:solidFill>
              </a:rPr>
              <a:t> – 1258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– 4 400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2  – 25</a:t>
            </a:r>
            <a:r>
              <a:rPr lang="ru-RU" baseline="0" dirty="0">
                <a:solidFill>
                  <a:srgbClr val="FF0000"/>
                </a:solidFill>
              </a:rPr>
              <a:t> 166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3  – 56</a:t>
            </a:r>
            <a:r>
              <a:rPr lang="ru-RU" baseline="0" dirty="0">
                <a:solidFill>
                  <a:srgbClr val="FF0000"/>
                </a:solidFill>
              </a:rPr>
              <a:t> 618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Конечно же скептики </a:t>
            </a:r>
            <a:r>
              <a:rPr lang="uk-UA" dirty="0" err="1">
                <a:solidFill>
                  <a:srgbClr val="FF0000"/>
                </a:solidFill>
              </a:rPr>
              <a:t>возразят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мол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вы</a:t>
            </a:r>
            <a:r>
              <a:rPr lang="uk-UA" dirty="0">
                <a:solidFill>
                  <a:srgbClr val="FF0000"/>
                </a:solidFill>
              </a:rPr>
              <a:t> попробуйте </a:t>
            </a:r>
            <a:r>
              <a:rPr lang="ru-RU" dirty="0">
                <a:solidFill>
                  <a:srgbClr val="FF0000"/>
                </a:solidFill>
              </a:rPr>
              <a:t>достичь оборотов </a:t>
            </a:r>
            <a:r>
              <a:rPr lang="ru-RU" dirty="0" err="1">
                <a:solidFill>
                  <a:srgbClr val="FF0000"/>
                </a:solidFill>
              </a:rPr>
              <a:t>биткоина</a:t>
            </a:r>
            <a:r>
              <a:rPr lang="ru-RU" baseline="0" dirty="0">
                <a:solidFill>
                  <a:srgbClr val="FF0000"/>
                </a:solidFill>
              </a:rPr>
              <a:t> и тогда поговорим. На это есть простой ответ.</a:t>
            </a:r>
            <a:endParaRPr lang="ru-RU" baseline="0" noProof="0" dirty="0">
              <a:solidFill>
                <a:srgbClr val="FF0000"/>
              </a:solidFill>
            </a:endParaRPr>
          </a:p>
          <a:p>
            <a:endParaRPr lang="ru-RU" noProof="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20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Давайте представим что компания продала 9 миллиардов акций.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Возьмем для примера объем транзакций </a:t>
            </a:r>
            <a:r>
              <a:rPr lang="en-US" dirty="0">
                <a:solidFill>
                  <a:srgbClr val="FF0000"/>
                </a:solidFill>
              </a:rPr>
              <a:t>bitcoin</a:t>
            </a:r>
            <a:r>
              <a:rPr lang="en-US" baseline="0" dirty="0">
                <a:solidFill>
                  <a:srgbClr val="FF0000"/>
                </a:solidFill>
              </a:rPr>
              <a:t> – </a:t>
            </a:r>
            <a:r>
              <a:rPr lang="ru-RU" baseline="0" dirty="0">
                <a:solidFill>
                  <a:srgbClr val="FF0000"/>
                </a:solidFill>
              </a:rPr>
              <a:t>более 8 миллиардов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в день</a:t>
            </a:r>
            <a:r>
              <a:rPr lang="ru-RU" sz="1200" b="0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Предположим, что</a:t>
            </a:r>
            <a:r>
              <a:rPr lang="ru-RU" baseline="0" dirty="0">
                <a:solidFill>
                  <a:srgbClr val="FF0000"/>
                </a:solidFill>
              </a:rPr>
              <a:t> спустя время наш объем транзакций достигает такого же уровня. </a:t>
            </a:r>
          </a:p>
          <a:p>
            <a:r>
              <a:rPr lang="ru-RU" baseline="0" dirty="0">
                <a:solidFill>
                  <a:srgbClr val="FF0000"/>
                </a:solidFill>
              </a:rPr>
              <a:t>Это означает, что комиссия, которая будет направляться на выплату дивидендов составит 1 271 705 000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(миллиард двести семьдесят миллионов</a:t>
            </a:r>
            <a:r>
              <a:rPr lang="ru-RU" sz="1200" b="1" baseline="0" dirty="0">
                <a:solidFill>
                  <a:srgbClr val="00B050"/>
                </a:solidFill>
              </a:rPr>
              <a:t> евро</a:t>
            </a:r>
            <a:r>
              <a:rPr lang="ru-RU" sz="1200" b="1" dirty="0">
                <a:solidFill>
                  <a:srgbClr val="00B050"/>
                </a:solidFill>
              </a:rPr>
              <a:t>)</a:t>
            </a:r>
          </a:p>
          <a:p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b="0" dirty="0">
                <a:solidFill>
                  <a:srgbClr val="00B050"/>
                </a:solidFill>
              </a:rPr>
              <a:t>На одну акцию будет приходится 14 центов.</a:t>
            </a:r>
          </a:p>
          <a:p>
            <a:r>
              <a:rPr lang="ru-RU" b="0" dirty="0">
                <a:solidFill>
                  <a:srgbClr val="0D5F4D"/>
                </a:solidFill>
              </a:rPr>
              <a:t>В этом случае владелец</a:t>
            </a:r>
            <a:r>
              <a:rPr lang="ru-RU" b="0" baseline="0" dirty="0">
                <a:solidFill>
                  <a:srgbClr val="0D5F4D"/>
                </a:solidFill>
              </a:rPr>
              <a:t> </a:t>
            </a:r>
            <a:r>
              <a:rPr lang="ru-RU" b="0" dirty="0">
                <a:solidFill>
                  <a:srgbClr val="0D5F4D"/>
                </a:solidFill>
              </a:rPr>
              <a:t>акций будет зарабатывать: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Начальный  –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25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uk-UA" dirty="0">
                <a:solidFill>
                  <a:srgbClr val="FF0000"/>
                </a:solidFill>
              </a:rPr>
              <a:t>Стандарт  – 377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en-US" dirty="0">
                <a:solidFill>
                  <a:srgbClr val="FF0000"/>
                </a:solidFill>
              </a:rPr>
              <a:t>VIP </a:t>
            </a:r>
            <a:r>
              <a:rPr lang="ru-RU" dirty="0">
                <a:solidFill>
                  <a:srgbClr val="FF0000"/>
                </a:solidFill>
              </a:rPr>
              <a:t> – 1258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– 4 400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2  – 25</a:t>
            </a:r>
            <a:r>
              <a:rPr lang="ru-RU" baseline="0" dirty="0">
                <a:solidFill>
                  <a:srgbClr val="FF0000"/>
                </a:solidFill>
              </a:rPr>
              <a:t> 166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3  – 56</a:t>
            </a:r>
            <a:r>
              <a:rPr lang="ru-RU" baseline="0" dirty="0">
                <a:solidFill>
                  <a:srgbClr val="FF0000"/>
                </a:solidFill>
              </a:rPr>
              <a:t> 618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Конечно же скептики </a:t>
            </a:r>
            <a:r>
              <a:rPr lang="uk-UA" dirty="0" err="1">
                <a:solidFill>
                  <a:srgbClr val="FF0000"/>
                </a:solidFill>
              </a:rPr>
              <a:t>возразят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мол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вы</a:t>
            </a:r>
            <a:r>
              <a:rPr lang="uk-UA" dirty="0">
                <a:solidFill>
                  <a:srgbClr val="FF0000"/>
                </a:solidFill>
              </a:rPr>
              <a:t> попробуйте </a:t>
            </a:r>
            <a:r>
              <a:rPr lang="ru-RU" dirty="0">
                <a:solidFill>
                  <a:srgbClr val="FF0000"/>
                </a:solidFill>
              </a:rPr>
              <a:t>достичь оборотов </a:t>
            </a:r>
            <a:r>
              <a:rPr lang="ru-RU" dirty="0" err="1">
                <a:solidFill>
                  <a:srgbClr val="FF0000"/>
                </a:solidFill>
              </a:rPr>
              <a:t>биткоина</a:t>
            </a:r>
            <a:r>
              <a:rPr lang="ru-RU" baseline="0" dirty="0">
                <a:solidFill>
                  <a:srgbClr val="FF0000"/>
                </a:solidFill>
              </a:rPr>
              <a:t> и тогда поговорим. На это есть простой ответ.</a:t>
            </a:r>
            <a:endParaRPr lang="ru-RU" baseline="0" noProof="0" dirty="0">
              <a:solidFill>
                <a:srgbClr val="FF0000"/>
              </a:solidFill>
            </a:endParaRPr>
          </a:p>
          <a:p>
            <a:endParaRPr lang="ru-RU" noProof="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1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18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3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 нас есть пакеты акций </a:t>
            </a:r>
            <a:r>
              <a:rPr lang="en-US" dirty="0" err="1">
                <a:solidFill>
                  <a:srgbClr val="FF0000"/>
                </a:solidFill>
              </a:rPr>
              <a:t>VipCoin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</a:p>
          <a:p>
            <a:r>
              <a:rPr lang="ru-RU" baseline="0" dirty="0">
                <a:solidFill>
                  <a:srgbClr val="FF0000"/>
                </a:solidFill>
              </a:rPr>
              <a:t>Каждый пакет имеет определенное количество акций и потенциальный доход.</a:t>
            </a:r>
          </a:p>
          <a:p>
            <a:r>
              <a:rPr lang="ru-RU" dirty="0">
                <a:solidFill>
                  <a:srgbClr val="FF0000"/>
                </a:solidFill>
              </a:rPr>
              <a:t>Чем больше вы вкладываете в акции, тем больше вы будете получать дивидендов.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Например пакет начальный за 150 евро может давать потенциальный доход 100 евро в месяц, а пакет инвестор ценою 3000 евро может через пару</a:t>
            </a:r>
            <a:r>
              <a:rPr lang="ru-RU" baseline="0" dirty="0">
                <a:solidFill>
                  <a:srgbClr val="FF0000"/>
                </a:solidFill>
              </a:rPr>
              <a:t> лет </a:t>
            </a:r>
            <a:r>
              <a:rPr lang="ru-RU" dirty="0">
                <a:solidFill>
                  <a:srgbClr val="FF0000"/>
                </a:solidFill>
              </a:rPr>
              <a:t>приносить 4000 евро в месяц.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Сейчас я покажу</a:t>
            </a:r>
            <a:r>
              <a:rPr lang="ru-RU" baseline="0" dirty="0">
                <a:solidFill>
                  <a:srgbClr val="FF0000"/>
                </a:solidFill>
              </a:rPr>
              <a:t> откуда такой потенциальный доход.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3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Давайте представим что компания продала 9 миллиардов акций.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Возьмем для примера объем транзакций </a:t>
            </a:r>
            <a:r>
              <a:rPr lang="en-US" dirty="0">
                <a:solidFill>
                  <a:srgbClr val="FF0000"/>
                </a:solidFill>
              </a:rPr>
              <a:t>bitcoin</a:t>
            </a:r>
            <a:r>
              <a:rPr lang="en-US" baseline="0" dirty="0">
                <a:solidFill>
                  <a:srgbClr val="FF0000"/>
                </a:solidFill>
              </a:rPr>
              <a:t> – </a:t>
            </a:r>
            <a:r>
              <a:rPr lang="ru-RU" baseline="0" dirty="0">
                <a:solidFill>
                  <a:srgbClr val="FF0000"/>
                </a:solidFill>
              </a:rPr>
              <a:t>более 8 миллиардов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в день</a:t>
            </a:r>
            <a:r>
              <a:rPr lang="ru-RU" sz="1200" b="0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Предположим, что</a:t>
            </a:r>
            <a:r>
              <a:rPr lang="ru-RU" baseline="0" dirty="0">
                <a:solidFill>
                  <a:srgbClr val="FF0000"/>
                </a:solidFill>
              </a:rPr>
              <a:t> спустя время наш объем транзакций достигает такого же уровня. </a:t>
            </a:r>
          </a:p>
          <a:p>
            <a:r>
              <a:rPr lang="ru-RU" baseline="0" dirty="0">
                <a:solidFill>
                  <a:srgbClr val="FF0000"/>
                </a:solidFill>
              </a:rPr>
              <a:t>Это означает, что комиссия, которая будет направляться на выплату дивидендов составит 1 271 705 000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(миллиард двести семьдесят миллионов</a:t>
            </a:r>
            <a:r>
              <a:rPr lang="ru-RU" sz="1200" b="1" baseline="0" dirty="0">
                <a:solidFill>
                  <a:srgbClr val="00B050"/>
                </a:solidFill>
              </a:rPr>
              <a:t> евро</a:t>
            </a:r>
            <a:r>
              <a:rPr lang="ru-RU" sz="1200" b="1" dirty="0">
                <a:solidFill>
                  <a:srgbClr val="00B050"/>
                </a:solidFill>
              </a:rPr>
              <a:t>)</a:t>
            </a:r>
          </a:p>
          <a:p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b="0" dirty="0">
                <a:solidFill>
                  <a:srgbClr val="00B050"/>
                </a:solidFill>
              </a:rPr>
              <a:t>На одну акцию будет приходится 14 центов.</a:t>
            </a:r>
          </a:p>
          <a:p>
            <a:r>
              <a:rPr lang="ru-RU" b="0" dirty="0">
                <a:solidFill>
                  <a:srgbClr val="0D5F4D"/>
                </a:solidFill>
              </a:rPr>
              <a:t>В этом случае владелец</a:t>
            </a:r>
            <a:r>
              <a:rPr lang="ru-RU" b="0" baseline="0" dirty="0">
                <a:solidFill>
                  <a:srgbClr val="0D5F4D"/>
                </a:solidFill>
              </a:rPr>
              <a:t> </a:t>
            </a:r>
            <a:r>
              <a:rPr lang="ru-RU" b="0" dirty="0">
                <a:solidFill>
                  <a:srgbClr val="0D5F4D"/>
                </a:solidFill>
              </a:rPr>
              <a:t>акций будет зарабатывать: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Начальный  –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25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uk-UA" dirty="0">
                <a:solidFill>
                  <a:srgbClr val="FF0000"/>
                </a:solidFill>
              </a:rPr>
              <a:t>Стандарт  – 377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en-US" dirty="0">
                <a:solidFill>
                  <a:srgbClr val="FF0000"/>
                </a:solidFill>
              </a:rPr>
              <a:t>VIP </a:t>
            </a:r>
            <a:r>
              <a:rPr lang="ru-RU" dirty="0">
                <a:solidFill>
                  <a:srgbClr val="FF0000"/>
                </a:solidFill>
              </a:rPr>
              <a:t> – 1258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– 4 400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2  – 25</a:t>
            </a:r>
            <a:r>
              <a:rPr lang="ru-RU" baseline="0" dirty="0">
                <a:solidFill>
                  <a:srgbClr val="FF0000"/>
                </a:solidFill>
              </a:rPr>
              <a:t> 166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3  – 56</a:t>
            </a:r>
            <a:r>
              <a:rPr lang="ru-RU" baseline="0" dirty="0">
                <a:solidFill>
                  <a:srgbClr val="FF0000"/>
                </a:solidFill>
              </a:rPr>
              <a:t> 618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Конечно же скептики </a:t>
            </a:r>
            <a:r>
              <a:rPr lang="uk-UA" dirty="0" err="1">
                <a:solidFill>
                  <a:srgbClr val="FF0000"/>
                </a:solidFill>
              </a:rPr>
              <a:t>возразят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мол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вы</a:t>
            </a:r>
            <a:r>
              <a:rPr lang="uk-UA" dirty="0">
                <a:solidFill>
                  <a:srgbClr val="FF0000"/>
                </a:solidFill>
              </a:rPr>
              <a:t> попробуйте </a:t>
            </a:r>
            <a:r>
              <a:rPr lang="ru-RU" dirty="0">
                <a:solidFill>
                  <a:srgbClr val="FF0000"/>
                </a:solidFill>
              </a:rPr>
              <a:t>достичь оборотов </a:t>
            </a:r>
            <a:r>
              <a:rPr lang="ru-RU" dirty="0" err="1">
                <a:solidFill>
                  <a:srgbClr val="FF0000"/>
                </a:solidFill>
              </a:rPr>
              <a:t>биткоина</a:t>
            </a:r>
            <a:r>
              <a:rPr lang="ru-RU" baseline="0" dirty="0">
                <a:solidFill>
                  <a:srgbClr val="FF0000"/>
                </a:solidFill>
              </a:rPr>
              <a:t> и тогда поговорим. На это есть простой ответ.</a:t>
            </a:r>
            <a:endParaRPr lang="ru-RU" baseline="0" noProof="0" dirty="0">
              <a:solidFill>
                <a:srgbClr val="FF0000"/>
              </a:solidFill>
            </a:endParaRPr>
          </a:p>
          <a:p>
            <a:endParaRPr lang="ru-RU" noProof="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1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Давайте представим что компания продала 9 миллиардов акций.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Возьмем для примера объем транзакций </a:t>
            </a:r>
            <a:r>
              <a:rPr lang="en-US" dirty="0">
                <a:solidFill>
                  <a:srgbClr val="FF0000"/>
                </a:solidFill>
              </a:rPr>
              <a:t>bitcoin</a:t>
            </a:r>
            <a:r>
              <a:rPr lang="en-US" baseline="0" dirty="0">
                <a:solidFill>
                  <a:srgbClr val="FF0000"/>
                </a:solidFill>
              </a:rPr>
              <a:t> – </a:t>
            </a:r>
            <a:r>
              <a:rPr lang="ru-RU" baseline="0" dirty="0">
                <a:solidFill>
                  <a:srgbClr val="FF0000"/>
                </a:solidFill>
              </a:rPr>
              <a:t>более 8 миллиардов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в день</a:t>
            </a:r>
            <a:r>
              <a:rPr lang="ru-RU" sz="1200" b="0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Предположим, что</a:t>
            </a:r>
            <a:r>
              <a:rPr lang="ru-RU" baseline="0" dirty="0">
                <a:solidFill>
                  <a:srgbClr val="FF0000"/>
                </a:solidFill>
              </a:rPr>
              <a:t> спустя время наш объем транзакций достигает такого же уровня. </a:t>
            </a:r>
          </a:p>
          <a:p>
            <a:r>
              <a:rPr lang="ru-RU" baseline="0" dirty="0">
                <a:solidFill>
                  <a:srgbClr val="FF0000"/>
                </a:solidFill>
              </a:rPr>
              <a:t>Это означает, что комиссия, которая будет направляться на выплату дивидендов составит 1 271 705 000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(миллиард двести семьдесят миллионов</a:t>
            </a:r>
            <a:r>
              <a:rPr lang="ru-RU" sz="1200" b="1" baseline="0" dirty="0">
                <a:solidFill>
                  <a:srgbClr val="00B050"/>
                </a:solidFill>
              </a:rPr>
              <a:t> евро</a:t>
            </a:r>
            <a:r>
              <a:rPr lang="ru-RU" sz="1200" b="1" dirty="0">
                <a:solidFill>
                  <a:srgbClr val="00B050"/>
                </a:solidFill>
              </a:rPr>
              <a:t>)</a:t>
            </a:r>
          </a:p>
          <a:p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b="0" dirty="0">
                <a:solidFill>
                  <a:srgbClr val="00B050"/>
                </a:solidFill>
              </a:rPr>
              <a:t>На одну акцию будет приходится 14 центов.</a:t>
            </a:r>
          </a:p>
          <a:p>
            <a:r>
              <a:rPr lang="ru-RU" b="0" dirty="0">
                <a:solidFill>
                  <a:srgbClr val="0D5F4D"/>
                </a:solidFill>
              </a:rPr>
              <a:t>В этом случае владелец</a:t>
            </a:r>
            <a:r>
              <a:rPr lang="ru-RU" b="0" baseline="0" dirty="0">
                <a:solidFill>
                  <a:srgbClr val="0D5F4D"/>
                </a:solidFill>
              </a:rPr>
              <a:t> </a:t>
            </a:r>
            <a:r>
              <a:rPr lang="ru-RU" b="0" dirty="0">
                <a:solidFill>
                  <a:srgbClr val="0D5F4D"/>
                </a:solidFill>
              </a:rPr>
              <a:t>акций будет зарабатывать: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Начальный  –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25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uk-UA" dirty="0">
                <a:solidFill>
                  <a:srgbClr val="FF0000"/>
                </a:solidFill>
              </a:rPr>
              <a:t>Стандарт  – 377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en-US" dirty="0">
                <a:solidFill>
                  <a:srgbClr val="FF0000"/>
                </a:solidFill>
              </a:rPr>
              <a:t>VIP </a:t>
            </a:r>
            <a:r>
              <a:rPr lang="ru-RU" dirty="0">
                <a:solidFill>
                  <a:srgbClr val="FF0000"/>
                </a:solidFill>
              </a:rPr>
              <a:t> – 1258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– 4 400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2  – 25</a:t>
            </a:r>
            <a:r>
              <a:rPr lang="ru-RU" baseline="0" dirty="0">
                <a:solidFill>
                  <a:srgbClr val="FF0000"/>
                </a:solidFill>
              </a:rPr>
              <a:t> 166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3  – 56</a:t>
            </a:r>
            <a:r>
              <a:rPr lang="ru-RU" baseline="0" dirty="0">
                <a:solidFill>
                  <a:srgbClr val="FF0000"/>
                </a:solidFill>
              </a:rPr>
              <a:t> 618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Конечно же скептики </a:t>
            </a:r>
            <a:r>
              <a:rPr lang="uk-UA" dirty="0" err="1">
                <a:solidFill>
                  <a:srgbClr val="FF0000"/>
                </a:solidFill>
              </a:rPr>
              <a:t>возразят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мол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вы</a:t>
            </a:r>
            <a:r>
              <a:rPr lang="uk-UA" dirty="0">
                <a:solidFill>
                  <a:srgbClr val="FF0000"/>
                </a:solidFill>
              </a:rPr>
              <a:t> попробуйте </a:t>
            </a:r>
            <a:r>
              <a:rPr lang="ru-RU" dirty="0">
                <a:solidFill>
                  <a:srgbClr val="FF0000"/>
                </a:solidFill>
              </a:rPr>
              <a:t>достичь оборотов </a:t>
            </a:r>
            <a:r>
              <a:rPr lang="ru-RU" dirty="0" err="1">
                <a:solidFill>
                  <a:srgbClr val="FF0000"/>
                </a:solidFill>
              </a:rPr>
              <a:t>биткоина</a:t>
            </a:r>
            <a:r>
              <a:rPr lang="ru-RU" baseline="0" dirty="0">
                <a:solidFill>
                  <a:srgbClr val="FF0000"/>
                </a:solidFill>
              </a:rPr>
              <a:t> и тогда поговорим. На это есть простой ответ.</a:t>
            </a:r>
            <a:endParaRPr lang="ru-RU" baseline="0" noProof="0" dirty="0">
              <a:solidFill>
                <a:srgbClr val="FF0000"/>
              </a:solidFill>
            </a:endParaRPr>
          </a:p>
          <a:p>
            <a:endParaRPr lang="ru-RU" noProof="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1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Давайте представим что компания продала 9 миллиардов акций.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Возьмем для примера объем транзакций </a:t>
            </a:r>
            <a:r>
              <a:rPr lang="en-US" dirty="0">
                <a:solidFill>
                  <a:srgbClr val="FF0000"/>
                </a:solidFill>
              </a:rPr>
              <a:t>bitcoin</a:t>
            </a:r>
            <a:r>
              <a:rPr lang="en-US" baseline="0" dirty="0">
                <a:solidFill>
                  <a:srgbClr val="FF0000"/>
                </a:solidFill>
              </a:rPr>
              <a:t> – </a:t>
            </a:r>
            <a:r>
              <a:rPr lang="ru-RU" baseline="0" dirty="0">
                <a:solidFill>
                  <a:srgbClr val="FF0000"/>
                </a:solidFill>
              </a:rPr>
              <a:t>более 8 миллиардов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в день</a:t>
            </a:r>
            <a:r>
              <a:rPr lang="ru-RU" sz="1200" b="0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Предположим, что</a:t>
            </a:r>
            <a:r>
              <a:rPr lang="ru-RU" baseline="0" dirty="0">
                <a:solidFill>
                  <a:srgbClr val="FF0000"/>
                </a:solidFill>
              </a:rPr>
              <a:t> спустя время наш объем транзакций достигает такого же уровня. </a:t>
            </a:r>
          </a:p>
          <a:p>
            <a:r>
              <a:rPr lang="ru-RU" baseline="0" dirty="0">
                <a:solidFill>
                  <a:srgbClr val="FF0000"/>
                </a:solidFill>
              </a:rPr>
              <a:t>Это означает, что комиссия, которая будет направляться на выплату дивидендов составит 1 271 705 000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(миллиард двести семьдесят миллионов</a:t>
            </a:r>
            <a:r>
              <a:rPr lang="ru-RU" sz="1200" b="1" baseline="0" dirty="0">
                <a:solidFill>
                  <a:srgbClr val="00B050"/>
                </a:solidFill>
              </a:rPr>
              <a:t> евро</a:t>
            </a:r>
            <a:r>
              <a:rPr lang="ru-RU" sz="1200" b="1" dirty="0">
                <a:solidFill>
                  <a:srgbClr val="00B050"/>
                </a:solidFill>
              </a:rPr>
              <a:t>)</a:t>
            </a:r>
          </a:p>
          <a:p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b="0" dirty="0">
                <a:solidFill>
                  <a:srgbClr val="00B050"/>
                </a:solidFill>
              </a:rPr>
              <a:t>На одну акцию будет приходится 14 центов.</a:t>
            </a:r>
          </a:p>
          <a:p>
            <a:r>
              <a:rPr lang="ru-RU" b="0" dirty="0">
                <a:solidFill>
                  <a:srgbClr val="0D5F4D"/>
                </a:solidFill>
              </a:rPr>
              <a:t>В этом случае владелец</a:t>
            </a:r>
            <a:r>
              <a:rPr lang="ru-RU" b="0" baseline="0" dirty="0">
                <a:solidFill>
                  <a:srgbClr val="0D5F4D"/>
                </a:solidFill>
              </a:rPr>
              <a:t> </a:t>
            </a:r>
            <a:r>
              <a:rPr lang="ru-RU" b="0" dirty="0">
                <a:solidFill>
                  <a:srgbClr val="0D5F4D"/>
                </a:solidFill>
              </a:rPr>
              <a:t>акций будет зарабатывать: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Начальный  –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25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uk-UA" dirty="0">
                <a:solidFill>
                  <a:srgbClr val="FF0000"/>
                </a:solidFill>
              </a:rPr>
              <a:t>Стандарт  – 377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en-US" dirty="0">
                <a:solidFill>
                  <a:srgbClr val="FF0000"/>
                </a:solidFill>
              </a:rPr>
              <a:t>VIP </a:t>
            </a:r>
            <a:r>
              <a:rPr lang="ru-RU" dirty="0">
                <a:solidFill>
                  <a:srgbClr val="FF0000"/>
                </a:solidFill>
              </a:rPr>
              <a:t> – 1258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– 4 400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2  – 25</a:t>
            </a:r>
            <a:r>
              <a:rPr lang="ru-RU" baseline="0" dirty="0">
                <a:solidFill>
                  <a:srgbClr val="FF0000"/>
                </a:solidFill>
              </a:rPr>
              <a:t> 166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3  – 56</a:t>
            </a:r>
            <a:r>
              <a:rPr lang="ru-RU" baseline="0" dirty="0">
                <a:solidFill>
                  <a:srgbClr val="FF0000"/>
                </a:solidFill>
              </a:rPr>
              <a:t> 618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Конечно же скептики </a:t>
            </a:r>
            <a:r>
              <a:rPr lang="uk-UA" dirty="0" err="1">
                <a:solidFill>
                  <a:srgbClr val="FF0000"/>
                </a:solidFill>
              </a:rPr>
              <a:t>возразят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мол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вы</a:t>
            </a:r>
            <a:r>
              <a:rPr lang="uk-UA" dirty="0">
                <a:solidFill>
                  <a:srgbClr val="FF0000"/>
                </a:solidFill>
              </a:rPr>
              <a:t> попробуйте </a:t>
            </a:r>
            <a:r>
              <a:rPr lang="ru-RU" dirty="0">
                <a:solidFill>
                  <a:srgbClr val="FF0000"/>
                </a:solidFill>
              </a:rPr>
              <a:t>достичь оборотов </a:t>
            </a:r>
            <a:r>
              <a:rPr lang="ru-RU" dirty="0" err="1">
                <a:solidFill>
                  <a:srgbClr val="FF0000"/>
                </a:solidFill>
              </a:rPr>
              <a:t>биткоина</a:t>
            </a:r>
            <a:r>
              <a:rPr lang="ru-RU" baseline="0" dirty="0">
                <a:solidFill>
                  <a:srgbClr val="FF0000"/>
                </a:solidFill>
              </a:rPr>
              <a:t> и тогда поговорим. На это есть простой ответ.</a:t>
            </a:r>
            <a:endParaRPr lang="ru-RU" baseline="0" noProof="0" dirty="0">
              <a:solidFill>
                <a:srgbClr val="FF0000"/>
              </a:solidFill>
            </a:endParaRPr>
          </a:p>
          <a:p>
            <a:endParaRPr lang="ru-RU" noProof="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1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Давайте представим что компания продала 9 миллиардов акций.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Возьмем для примера объем транзакций </a:t>
            </a:r>
            <a:r>
              <a:rPr lang="en-US" dirty="0">
                <a:solidFill>
                  <a:srgbClr val="FF0000"/>
                </a:solidFill>
              </a:rPr>
              <a:t>bitcoin</a:t>
            </a:r>
            <a:r>
              <a:rPr lang="en-US" baseline="0" dirty="0">
                <a:solidFill>
                  <a:srgbClr val="FF0000"/>
                </a:solidFill>
              </a:rPr>
              <a:t> – </a:t>
            </a:r>
            <a:r>
              <a:rPr lang="ru-RU" baseline="0" dirty="0">
                <a:solidFill>
                  <a:srgbClr val="FF0000"/>
                </a:solidFill>
              </a:rPr>
              <a:t>более 8 миллиардов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в день</a:t>
            </a:r>
            <a:r>
              <a:rPr lang="ru-RU" sz="1200" b="0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Предположим, что</a:t>
            </a:r>
            <a:r>
              <a:rPr lang="ru-RU" baseline="0" dirty="0">
                <a:solidFill>
                  <a:srgbClr val="FF0000"/>
                </a:solidFill>
              </a:rPr>
              <a:t> спустя время наш объем транзакций достигает такого же уровня. </a:t>
            </a:r>
          </a:p>
          <a:p>
            <a:r>
              <a:rPr lang="ru-RU" baseline="0" dirty="0">
                <a:solidFill>
                  <a:srgbClr val="FF0000"/>
                </a:solidFill>
              </a:rPr>
              <a:t>Это означает, что комиссия, которая будет направляться на выплату дивидендов составит 1 271 705 000 </a:t>
            </a:r>
            <a:r>
              <a:rPr lang="en-US" sz="1200" b="1" dirty="0">
                <a:solidFill>
                  <a:srgbClr val="00B050"/>
                </a:solidFill>
              </a:rPr>
              <a:t>EUR</a:t>
            </a:r>
            <a:r>
              <a:rPr lang="ru-RU" sz="1200" b="1" dirty="0">
                <a:solidFill>
                  <a:srgbClr val="00B050"/>
                </a:solidFill>
              </a:rPr>
              <a:t> (миллиард двести семьдесят миллионов</a:t>
            </a:r>
            <a:r>
              <a:rPr lang="ru-RU" sz="1200" b="1" baseline="0" dirty="0">
                <a:solidFill>
                  <a:srgbClr val="00B050"/>
                </a:solidFill>
              </a:rPr>
              <a:t> евро</a:t>
            </a:r>
            <a:r>
              <a:rPr lang="ru-RU" sz="1200" b="1" dirty="0">
                <a:solidFill>
                  <a:srgbClr val="00B050"/>
                </a:solidFill>
              </a:rPr>
              <a:t>)</a:t>
            </a:r>
          </a:p>
          <a:p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b="0" dirty="0">
                <a:solidFill>
                  <a:srgbClr val="00B050"/>
                </a:solidFill>
              </a:rPr>
              <a:t>На одну акцию будет приходится 14 центов.</a:t>
            </a:r>
          </a:p>
          <a:p>
            <a:r>
              <a:rPr lang="ru-RU" b="0" dirty="0">
                <a:solidFill>
                  <a:srgbClr val="0D5F4D"/>
                </a:solidFill>
              </a:rPr>
              <a:t>В этом случае владелец</a:t>
            </a:r>
            <a:r>
              <a:rPr lang="ru-RU" b="0" baseline="0" dirty="0">
                <a:solidFill>
                  <a:srgbClr val="0D5F4D"/>
                </a:solidFill>
              </a:rPr>
              <a:t> </a:t>
            </a:r>
            <a:r>
              <a:rPr lang="ru-RU" b="0" dirty="0">
                <a:solidFill>
                  <a:srgbClr val="0D5F4D"/>
                </a:solidFill>
              </a:rPr>
              <a:t>акций будет зарабатывать: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Начальный  –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25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uk-UA" dirty="0">
                <a:solidFill>
                  <a:srgbClr val="FF0000"/>
                </a:solidFill>
              </a:rPr>
              <a:t>Стандарт  – 377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en-US" dirty="0">
                <a:solidFill>
                  <a:srgbClr val="FF0000"/>
                </a:solidFill>
              </a:rPr>
              <a:t>VIP </a:t>
            </a:r>
            <a:r>
              <a:rPr lang="ru-RU" dirty="0">
                <a:solidFill>
                  <a:srgbClr val="FF0000"/>
                </a:solidFill>
              </a:rPr>
              <a:t> – 1258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– 4 400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2  – 25</a:t>
            </a:r>
            <a:r>
              <a:rPr lang="ru-RU" baseline="0" dirty="0">
                <a:solidFill>
                  <a:srgbClr val="FF0000"/>
                </a:solidFill>
              </a:rPr>
              <a:t> 166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r>
              <a:rPr lang="ru-RU" dirty="0">
                <a:solidFill>
                  <a:srgbClr val="FF0000"/>
                </a:solidFill>
              </a:rPr>
              <a:t>Инвестор 3  – 56</a:t>
            </a:r>
            <a:r>
              <a:rPr lang="ru-RU" baseline="0" dirty="0">
                <a:solidFill>
                  <a:srgbClr val="FF0000"/>
                </a:solidFill>
              </a:rPr>
              <a:t> 618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euro </a:t>
            </a:r>
            <a:r>
              <a:rPr lang="uk-UA" dirty="0">
                <a:solidFill>
                  <a:srgbClr val="FF0000"/>
                </a:solidFill>
              </a:rPr>
              <a:t>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мес.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Конечно же скептики </a:t>
            </a:r>
            <a:r>
              <a:rPr lang="uk-UA" dirty="0" err="1">
                <a:solidFill>
                  <a:srgbClr val="FF0000"/>
                </a:solidFill>
              </a:rPr>
              <a:t>возразят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мол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err="1">
                <a:solidFill>
                  <a:srgbClr val="FF0000"/>
                </a:solidFill>
              </a:rPr>
              <a:t>вы</a:t>
            </a:r>
            <a:r>
              <a:rPr lang="uk-UA" dirty="0">
                <a:solidFill>
                  <a:srgbClr val="FF0000"/>
                </a:solidFill>
              </a:rPr>
              <a:t> попробуйте </a:t>
            </a:r>
            <a:r>
              <a:rPr lang="ru-RU" dirty="0">
                <a:solidFill>
                  <a:srgbClr val="FF0000"/>
                </a:solidFill>
              </a:rPr>
              <a:t>достичь оборотов </a:t>
            </a:r>
            <a:r>
              <a:rPr lang="ru-RU" dirty="0" err="1">
                <a:solidFill>
                  <a:srgbClr val="FF0000"/>
                </a:solidFill>
              </a:rPr>
              <a:t>биткоина</a:t>
            </a:r>
            <a:r>
              <a:rPr lang="ru-RU" baseline="0" dirty="0">
                <a:solidFill>
                  <a:srgbClr val="FF0000"/>
                </a:solidFill>
              </a:rPr>
              <a:t> и тогда поговорим. На это есть простой ответ.</a:t>
            </a:r>
            <a:endParaRPr lang="ru-RU" baseline="0" noProof="0" dirty="0">
              <a:solidFill>
                <a:srgbClr val="FF0000"/>
              </a:solidFill>
            </a:endParaRPr>
          </a:p>
          <a:p>
            <a:endParaRPr lang="ru-RU" noProof="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D597-C3AD-4783-AF27-CE62A96A780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1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EC2CA8-6B4D-4A5A-A44B-D05FA3F5B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7948B02-10D3-42F9-A592-097274124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2EA5A6-B7F4-4B57-904B-BB75D372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156922-08FD-44C0-AD79-00740F4B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F67CC0-F29F-4B05-A010-2D957FAD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7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BFA30-AB68-45AA-9BC8-A47A7EB1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68A294-A5CB-4D8C-8B24-587B4BEF3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F15D7E-59F0-4DCB-A9FD-32CA8017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257C7A-426D-482C-885C-A397C1C9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9517AF-7E88-48B4-9959-F636AFA3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6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FD34342-8BD0-4247-85F3-906651A27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070561-ED5A-4E2E-B214-9AD575FD5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EC4DC1-6FA1-4CA3-A462-247000E3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003EFA-667C-455E-A596-2EA55DCF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094808-6BD4-46F0-B2AC-5F61B783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2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C6DB-FCCF-45ED-9F61-11DEF814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557B7A-5C4E-46B3-AE85-F06E1426B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429FED-62D9-4B06-8B9E-C6BF67F1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8802D8-4D64-4828-9D81-ED93618E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6B2E74-A1E9-4B02-B266-72433E07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1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09AB27-58C8-4374-A090-965BAF7E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12C3D2-36CA-4769-92A9-A42709BB2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41E3AE-7EAD-4ED0-BB62-0716CA07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A3E70E-0D34-430D-9266-92D3CB04F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8718F3-51C8-407C-B31D-D3406987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8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0712A4-37AD-43F1-8986-A9680FBA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10F4FF-07C8-42C9-B210-5366AA221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9EA0EB-6BA4-4E8B-B563-4B8207FFB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35FD28-CB5B-42BB-9DE7-DEEA6840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03AC5E-B506-4519-94BB-A1829F4B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996F36-1BF0-4447-8D7E-119175F8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0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FF5958-28A8-4CEB-9096-367C0045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153EC12-5B61-4BB0-8D7C-A04533C26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94D2DE-36FE-473E-828D-B161BB1BA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7EE994-75CE-4C84-B8D5-B1AC89398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B01FB76-53EE-44E5-A9FB-67F42ECA8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36241E1-F9ED-4FD1-A9F8-09FC8CD1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C53B3DF-379A-429C-ADA9-F59DFA2F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26C7BD0-80DF-47DB-8719-BD3C06EE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7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A65D72-9180-4C85-B980-19BD1B99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9A1D59D-C7F9-4BF3-86A3-C7F737FE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B1D7C9D-915A-4D08-A84C-18D7D603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7D4A367-AC77-4740-8D9D-776E3A85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4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D750780-4BB9-43D3-9757-6272B0F3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6E4AE00-C1ED-4909-A473-44DE8FB0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E39913C-DBE2-4A29-8DB2-0EEE84E5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8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0C6285-1BA4-4B54-93EE-AC6683BF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EBBB69-574D-4BD3-BF99-064499913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9C511BD-2BD8-48CD-A34D-C82842356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E6B8151-F663-4E6A-A1ED-F87D5374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109D39-8398-476E-BD83-4EB00B97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6C4592-7106-4854-A33A-0058EE17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1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84DDF6-303E-4F08-9967-840E37E8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5AF1F10-403E-49EC-8733-F2BB4003D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90A82F-40C4-49B5-91EE-C3BE99C3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52713DB-79B6-453D-A703-24FF48B5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A25E42-5BF0-4125-B732-B5BA7160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041229-BB09-46E7-8F7D-909B0127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6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21BC07-356F-4005-81CF-FBB03C9F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DD0613-695E-4B6A-8A67-2878BBEC6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1F2C6E-988B-4130-9E62-528071C3E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E6BE-662E-48E7-BE35-CEFBD8FCD5B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A5C3C1-7EF3-4487-8534-3D674115B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626619-7EFF-40D4-A284-A6590BB25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63C7-5EF7-4D87-ACC4-B9EABB346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4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arok.clic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arok.clic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6892" y="1195754"/>
            <a:ext cx="2019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Тел +79853422252</a:t>
            </a:r>
          </a:p>
          <a:p>
            <a:r>
              <a:rPr lang="ru-RU" dirty="0" smtClean="0"/>
              <a:t>Николай</a:t>
            </a:r>
          </a:p>
          <a:p>
            <a:r>
              <a:rPr lang="en-US" dirty="0" smtClean="0">
                <a:hlinkClick r:id="rId3"/>
              </a:rPr>
              <a:t>www.podarok.click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2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542" cy="687535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57D6704C-1871-044F-9673-E629576DA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38" y="1725108"/>
            <a:ext cx="8023808" cy="452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C1E3AC-51FE-404F-BB1F-267B2A993731}"/>
              </a:ext>
            </a:extLst>
          </p:cNvPr>
          <p:cNvSpPr txBox="1"/>
          <p:nvPr/>
        </p:nvSpPr>
        <p:spPr>
          <a:xfrm>
            <a:off x="719497" y="3031707"/>
            <a:ext cx="2679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 dirty="0">
                <a:solidFill>
                  <a:srgbClr val="006666"/>
                </a:solidFill>
              </a:rPr>
              <a:t>22 000€ </a:t>
            </a:r>
          </a:p>
          <a:p>
            <a:pPr algn="l"/>
            <a:r>
              <a:rPr lang="ru-RU" sz="3600" b="1" dirty="0">
                <a:solidFill>
                  <a:srgbClr val="006666"/>
                </a:solidFill>
              </a:rPr>
              <a:t>за 8 недель</a:t>
            </a:r>
          </a:p>
        </p:txBody>
      </p:sp>
    </p:spTree>
    <p:extLst>
      <p:ext uri="{BB962C8B-B14F-4D97-AF65-F5344CB8AC3E}">
        <p14:creationId xmlns:p14="http://schemas.microsoft.com/office/powerpoint/2010/main" val="60770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" y="0"/>
            <a:ext cx="12192000" cy="68592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0287" y="1837259"/>
            <a:ext cx="528648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solidFill>
                  <a:srgbClr val="0D5F4D"/>
                </a:solidFill>
              </a:rPr>
              <a:t>Что такое система?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0864E6-7190-5C46-8270-A17BFACFF65F}"/>
              </a:ext>
            </a:extLst>
          </p:cNvPr>
          <p:cNvSpPr txBox="1"/>
          <p:nvPr/>
        </p:nvSpPr>
        <p:spPr>
          <a:xfrm>
            <a:off x="700287" y="2980584"/>
            <a:ext cx="5871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«Под системой сетевого маркетинга имеем в виду точный, шаг за шагом, процесс, при помощи которого любой может построить свою денежную машину»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s://i.pinimg.com/originals/43/1c/a6/431ca6dfa2f776acb60c43a78d91e7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1"/>
          <a:stretch/>
        </p:blipFill>
        <p:spPr bwMode="auto">
          <a:xfrm>
            <a:off x="7077338" y="1771292"/>
            <a:ext cx="461918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2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362"/>
            <a:ext cx="10997046" cy="6928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663C3B-CF2B-824B-99C0-2C54B66C8A11}"/>
              </a:ext>
            </a:extLst>
          </p:cNvPr>
          <p:cNvSpPr txBox="1"/>
          <p:nvPr/>
        </p:nvSpPr>
        <p:spPr>
          <a:xfrm>
            <a:off x="2525845" y="1910487"/>
            <a:ext cx="3228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Автоматизтрованная система построения бизнеса с использованием чат-ботов Telegram </a:t>
            </a:r>
          </a:p>
        </p:txBody>
      </p:sp>
    </p:spTree>
    <p:extLst>
      <p:ext uri="{BB962C8B-B14F-4D97-AF65-F5344CB8AC3E}">
        <p14:creationId xmlns:p14="http://schemas.microsoft.com/office/powerpoint/2010/main" val="51692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" y="0"/>
            <a:ext cx="12192000" cy="6859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415" y="2286646"/>
            <a:ext cx="362367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BB59952-114E-E94E-8A37-6A6E0F5530D4}"/>
              </a:ext>
            </a:extLst>
          </p:cNvPr>
          <p:cNvSpPr txBox="1"/>
          <p:nvPr/>
        </p:nvSpPr>
        <p:spPr>
          <a:xfrm>
            <a:off x="778574" y="1483986"/>
            <a:ext cx="42067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300" b="1" dirty="0">
                <a:solidFill>
                  <a:srgbClr val="006666"/>
                </a:solidFill>
              </a:rPr>
              <a:t>1 неделя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596594-39B1-3646-8EF9-589DE3EC4B75}"/>
              </a:ext>
            </a:extLst>
          </p:cNvPr>
          <p:cNvSpPr txBox="1"/>
          <p:nvPr/>
        </p:nvSpPr>
        <p:spPr>
          <a:xfrm>
            <a:off x="803974" y="4763572"/>
            <a:ext cx="4952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2 личных партнера в неделю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3030" y="4572646"/>
            <a:ext cx="342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2х50</a:t>
            </a:r>
            <a:r>
              <a:rPr lang="ru-RU" sz="2000" b="1" dirty="0">
                <a:solidFill>
                  <a:srgbClr val="C00000"/>
                </a:solidFill>
              </a:rPr>
              <a:t>€ </a:t>
            </a:r>
            <a:r>
              <a:rPr lang="ru-RU" sz="2400" b="1" dirty="0">
                <a:solidFill>
                  <a:srgbClr val="C00000"/>
                </a:solidFill>
              </a:rPr>
              <a:t>= 100</a:t>
            </a:r>
            <a:r>
              <a:rPr lang="ru-RU" sz="2000" b="1" dirty="0">
                <a:solidFill>
                  <a:srgbClr val="C00000"/>
                </a:solidFill>
              </a:rPr>
              <a:t>€</a:t>
            </a:r>
            <a:r>
              <a:rPr lang="ru-RU" sz="2400" b="1" dirty="0">
                <a:solidFill>
                  <a:srgbClr val="C00000"/>
                </a:solidFill>
              </a:rPr>
              <a:t> + 60 баллов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3974" y="5229820"/>
            <a:ext cx="342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</a:rPr>
              <a:t>2х50</a:t>
            </a:r>
            <a:r>
              <a:rPr lang="ru-RU" sz="2000" b="1" dirty="0">
                <a:solidFill>
                  <a:srgbClr val="006666"/>
                </a:solidFill>
              </a:rPr>
              <a:t>€ </a:t>
            </a:r>
            <a:r>
              <a:rPr lang="ru-RU" sz="2400" b="1" dirty="0">
                <a:solidFill>
                  <a:srgbClr val="006666"/>
                </a:solidFill>
              </a:rPr>
              <a:t>= 100</a:t>
            </a:r>
            <a:r>
              <a:rPr lang="ru-RU" sz="2000" b="1" dirty="0">
                <a:solidFill>
                  <a:srgbClr val="006666"/>
                </a:solidFill>
              </a:rPr>
              <a:t>€</a:t>
            </a:r>
            <a:r>
              <a:rPr lang="ru-RU" sz="2400" b="1" dirty="0">
                <a:solidFill>
                  <a:srgbClr val="006666"/>
                </a:solidFill>
              </a:rPr>
              <a:t> + 60 баллов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91" y="3424274"/>
            <a:ext cx="1005205" cy="10052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2" y="3424274"/>
            <a:ext cx="1005205" cy="1005205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1457864" y="3213832"/>
            <a:ext cx="276045" cy="293298"/>
          </a:xfrm>
          <a:prstGeom prst="line">
            <a:avLst/>
          </a:prstGeom>
          <a:ln w="95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388673" y="3213832"/>
            <a:ext cx="276045" cy="293298"/>
          </a:xfrm>
          <a:prstGeom prst="line">
            <a:avLst/>
          </a:prstGeom>
          <a:ln w="95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50" y="2139586"/>
            <a:ext cx="1213395" cy="12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1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" y="0"/>
            <a:ext cx="12192000" cy="68592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59" y="5876157"/>
            <a:ext cx="580266" cy="5802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4" y="5876157"/>
            <a:ext cx="580266" cy="580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2476613"/>
            <a:ext cx="3751754" cy="2312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B59952-114E-E94E-8A37-6A6E0F5530D4}"/>
              </a:ext>
            </a:extLst>
          </p:cNvPr>
          <p:cNvSpPr txBox="1"/>
          <p:nvPr/>
        </p:nvSpPr>
        <p:spPr>
          <a:xfrm>
            <a:off x="778574" y="1232343"/>
            <a:ext cx="42067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300" b="1" dirty="0">
                <a:solidFill>
                  <a:srgbClr val="006666"/>
                </a:solidFill>
              </a:rPr>
              <a:t>2 неделя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201A11-95DE-D04F-80CC-6DF0E1CBB460}"/>
              </a:ext>
            </a:extLst>
          </p:cNvPr>
          <p:cNvSpPr txBox="1"/>
          <p:nvPr/>
        </p:nvSpPr>
        <p:spPr>
          <a:xfrm>
            <a:off x="7267661" y="4747819"/>
            <a:ext cx="416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2х50</a:t>
            </a:r>
            <a:r>
              <a:rPr lang="ru-RU" sz="2400" b="1" dirty="0">
                <a:solidFill>
                  <a:srgbClr val="C00000"/>
                </a:solidFill>
              </a:rPr>
              <a:t>€ </a:t>
            </a:r>
            <a:r>
              <a:rPr lang="ru-RU" sz="2800" b="1" dirty="0">
                <a:solidFill>
                  <a:srgbClr val="C00000"/>
                </a:solidFill>
              </a:rPr>
              <a:t>= 100</a:t>
            </a:r>
            <a:r>
              <a:rPr lang="ru-RU" sz="2400" b="1" dirty="0">
                <a:solidFill>
                  <a:srgbClr val="C00000"/>
                </a:solidFill>
              </a:rPr>
              <a:t>€</a:t>
            </a:r>
            <a:r>
              <a:rPr lang="ru-RU" sz="2800" b="1" dirty="0">
                <a:solidFill>
                  <a:srgbClr val="C00000"/>
                </a:solidFill>
              </a:rPr>
              <a:t> + 180 баллов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596594-39B1-3646-8EF9-589DE3EC4B75}"/>
              </a:ext>
            </a:extLst>
          </p:cNvPr>
          <p:cNvSpPr txBox="1"/>
          <p:nvPr/>
        </p:nvSpPr>
        <p:spPr>
          <a:xfrm>
            <a:off x="803974" y="1886263"/>
            <a:ext cx="4952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приглашайте 2 личных и ваши 2 партнера приглашают по 2 личных партнера</a:t>
            </a:r>
          </a:p>
          <a:p>
            <a:pPr algn="l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ЛП + 4 = 6 новичков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305E29A-E45F-C844-A633-CD2177D39C6B}"/>
              </a:ext>
            </a:extLst>
          </p:cNvPr>
          <p:cNvSpPr txBox="1"/>
          <p:nvPr/>
        </p:nvSpPr>
        <p:spPr>
          <a:xfrm>
            <a:off x="7267661" y="5348499"/>
            <a:ext cx="44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>
                <a:solidFill>
                  <a:srgbClr val="006666"/>
                </a:solidFill>
              </a:rPr>
              <a:t>Результат 2 </a:t>
            </a:r>
            <a:r>
              <a:rPr lang="ru-RU" b="1" dirty="0">
                <a:solidFill>
                  <a:srgbClr val="006666"/>
                </a:solidFill>
              </a:rPr>
              <a:t>недель: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команде 8 чел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Заработано 200€ + 240 баллов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052146" y="4181671"/>
            <a:ext cx="276045" cy="293298"/>
          </a:xfrm>
          <a:prstGeom prst="line">
            <a:avLst/>
          </a:prstGeom>
          <a:ln w="95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982955" y="4181671"/>
            <a:ext cx="276045" cy="293298"/>
          </a:xfrm>
          <a:prstGeom prst="line">
            <a:avLst/>
          </a:prstGeom>
          <a:ln w="95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62" y="5374556"/>
            <a:ext cx="590161" cy="5901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01" y="5374556"/>
            <a:ext cx="590161" cy="590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35" y="5374556"/>
            <a:ext cx="590161" cy="5901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74" y="5374556"/>
            <a:ext cx="590161" cy="5901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33" y="4382480"/>
            <a:ext cx="935858" cy="9358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94" y="4382480"/>
            <a:ext cx="935858" cy="935858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>
            <a:endCxn id="20" idx="0"/>
          </p:cNvCxnSpPr>
          <p:nvPr/>
        </p:nvCxnSpPr>
        <p:spPr>
          <a:xfrm flipH="1">
            <a:off x="1565182" y="5183204"/>
            <a:ext cx="66704" cy="191352"/>
          </a:xfrm>
          <a:prstGeom prst="line">
            <a:avLst/>
          </a:prstGeom>
          <a:ln w="95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184844" y="5183204"/>
            <a:ext cx="66704" cy="191352"/>
          </a:xfrm>
          <a:prstGeom prst="line">
            <a:avLst/>
          </a:prstGeom>
          <a:ln w="95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9" idx="0"/>
          </p:cNvCxnSpPr>
          <p:nvPr/>
        </p:nvCxnSpPr>
        <p:spPr>
          <a:xfrm>
            <a:off x="2088638" y="5183204"/>
            <a:ext cx="66705" cy="191352"/>
          </a:xfrm>
          <a:prstGeom prst="line">
            <a:avLst/>
          </a:prstGeom>
          <a:ln w="95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695079" y="5183204"/>
            <a:ext cx="66705" cy="191352"/>
          </a:xfrm>
          <a:prstGeom prst="line">
            <a:avLst/>
          </a:prstGeom>
          <a:ln w="952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4" y="4028138"/>
            <a:ext cx="3768418" cy="185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32" y="3140976"/>
            <a:ext cx="1213395" cy="12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" y="0"/>
            <a:ext cx="12192000" cy="6859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849" y="2165663"/>
            <a:ext cx="3452726" cy="2589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BB59952-114E-E94E-8A37-6A6E0F5530D4}"/>
              </a:ext>
            </a:extLst>
          </p:cNvPr>
          <p:cNvSpPr txBox="1"/>
          <p:nvPr/>
        </p:nvSpPr>
        <p:spPr>
          <a:xfrm>
            <a:off x="623299" y="1232343"/>
            <a:ext cx="42067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300" b="1" dirty="0">
                <a:solidFill>
                  <a:srgbClr val="006666"/>
                </a:solidFill>
              </a:rPr>
              <a:t>3 неделя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201A11-95DE-D04F-80CC-6DF0E1CBB460}"/>
              </a:ext>
            </a:extLst>
          </p:cNvPr>
          <p:cNvSpPr txBox="1"/>
          <p:nvPr/>
        </p:nvSpPr>
        <p:spPr>
          <a:xfrm>
            <a:off x="7471463" y="4755207"/>
            <a:ext cx="416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2х50</a:t>
            </a:r>
            <a:r>
              <a:rPr lang="ru-RU" sz="2400" b="1" dirty="0">
                <a:solidFill>
                  <a:srgbClr val="C00000"/>
                </a:solidFill>
              </a:rPr>
              <a:t>€ </a:t>
            </a:r>
            <a:r>
              <a:rPr lang="ru-RU" sz="2800" b="1" dirty="0">
                <a:solidFill>
                  <a:srgbClr val="C00000"/>
                </a:solidFill>
              </a:rPr>
              <a:t>= 100</a:t>
            </a:r>
            <a:r>
              <a:rPr lang="ru-RU" sz="2400" b="1" dirty="0">
                <a:solidFill>
                  <a:srgbClr val="C00000"/>
                </a:solidFill>
              </a:rPr>
              <a:t>€</a:t>
            </a:r>
            <a:r>
              <a:rPr lang="ru-RU" sz="2800" b="1" dirty="0">
                <a:solidFill>
                  <a:srgbClr val="C00000"/>
                </a:solidFill>
              </a:rPr>
              <a:t> + 540 баллов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596594-39B1-3646-8EF9-589DE3EC4B75}"/>
              </a:ext>
            </a:extLst>
          </p:cNvPr>
          <p:cNvSpPr txBox="1"/>
          <p:nvPr/>
        </p:nvSpPr>
        <p:spPr>
          <a:xfrm>
            <a:off x="648699" y="2165663"/>
            <a:ext cx="4952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приглашайте 2 личных и 8 партнеров вашей структуры приглашают по 2 личных партнера</a:t>
            </a:r>
          </a:p>
          <a:p>
            <a:pPr algn="l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ЛП + 16 = 18 новичков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05E29A-E45F-C844-A633-CD2177D39C6B}"/>
              </a:ext>
            </a:extLst>
          </p:cNvPr>
          <p:cNvSpPr txBox="1"/>
          <p:nvPr/>
        </p:nvSpPr>
        <p:spPr>
          <a:xfrm>
            <a:off x="648699" y="4816762"/>
            <a:ext cx="44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>
                <a:solidFill>
                  <a:srgbClr val="006666"/>
                </a:solidFill>
              </a:rPr>
              <a:t>Результат 3 </a:t>
            </a:r>
            <a:r>
              <a:rPr lang="ru-RU" b="1" dirty="0">
                <a:solidFill>
                  <a:srgbClr val="006666"/>
                </a:solidFill>
              </a:rPr>
              <a:t>недель: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команде 26 чел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Заработано 300€ + 780 баллов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F62D5B-9FE8-7B43-BC0F-A7EC319C7F1D}"/>
              </a:ext>
            </a:extLst>
          </p:cNvPr>
          <p:cNvSpPr txBox="1"/>
          <p:nvPr/>
        </p:nvSpPr>
        <p:spPr>
          <a:xfrm>
            <a:off x="648699" y="3837418"/>
            <a:ext cx="434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2х50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100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+ 540 баллов</a:t>
            </a:r>
          </a:p>
        </p:txBody>
      </p:sp>
    </p:spTree>
    <p:extLst>
      <p:ext uri="{BB962C8B-B14F-4D97-AF65-F5344CB8AC3E}">
        <p14:creationId xmlns:p14="http://schemas.microsoft.com/office/powerpoint/2010/main" val="84529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B59952-114E-E94E-8A37-6A6E0F5530D4}"/>
              </a:ext>
            </a:extLst>
          </p:cNvPr>
          <p:cNvSpPr txBox="1"/>
          <p:nvPr/>
        </p:nvSpPr>
        <p:spPr>
          <a:xfrm>
            <a:off x="700938" y="1111576"/>
            <a:ext cx="42067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rgbClr val="006666"/>
                </a:solidFill>
              </a:rPr>
              <a:t>4 неделя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201A11-95DE-D04F-80CC-6DF0E1CBB460}"/>
              </a:ext>
            </a:extLst>
          </p:cNvPr>
          <p:cNvSpPr txBox="1"/>
          <p:nvPr/>
        </p:nvSpPr>
        <p:spPr>
          <a:xfrm>
            <a:off x="726338" y="5537860"/>
            <a:ext cx="481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b="1" dirty="0">
                <a:solidFill>
                  <a:srgbClr val="006666"/>
                </a:solidFill>
              </a:rPr>
              <a:t>2</a:t>
            </a:r>
            <a:r>
              <a:rPr lang="en-US" sz="2000" b="1" dirty="0">
                <a:solidFill>
                  <a:srgbClr val="006666"/>
                </a:solidFill>
              </a:rPr>
              <a:t>x</a:t>
            </a:r>
            <a:r>
              <a:rPr lang="ru-RU" sz="2000" b="1" dirty="0">
                <a:solidFill>
                  <a:srgbClr val="006666"/>
                </a:solidFill>
              </a:rPr>
              <a:t>50</a:t>
            </a:r>
            <a:r>
              <a:rPr lang="ru-RU" sz="1600" b="1" dirty="0">
                <a:solidFill>
                  <a:srgbClr val="006666"/>
                </a:solidFill>
              </a:rPr>
              <a:t>€ </a:t>
            </a:r>
            <a:r>
              <a:rPr lang="ru-RU" sz="2000" b="1" dirty="0">
                <a:solidFill>
                  <a:srgbClr val="006666"/>
                </a:solidFill>
              </a:rPr>
              <a:t>= 100</a:t>
            </a:r>
            <a:r>
              <a:rPr lang="ru-RU" sz="1600" b="1" dirty="0">
                <a:solidFill>
                  <a:srgbClr val="006666"/>
                </a:solidFill>
              </a:rPr>
              <a:t>€</a:t>
            </a:r>
            <a:r>
              <a:rPr lang="ru-RU" sz="2000" b="1" dirty="0">
                <a:solidFill>
                  <a:srgbClr val="006666"/>
                </a:solidFill>
              </a:rPr>
              <a:t> +1620 баллов</a:t>
            </a:r>
          </a:p>
          <a:p>
            <a:endParaRPr lang="ru-RU" sz="1100" dirty="0">
              <a:solidFill>
                <a:srgbClr val="00666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596594-39B1-3646-8EF9-589DE3EC4B75}"/>
              </a:ext>
            </a:extLst>
          </p:cNvPr>
          <p:cNvSpPr txBox="1"/>
          <p:nvPr/>
        </p:nvSpPr>
        <p:spPr>
          <a:xfrm>
            <a:off x="726338" y="1768025"/>
            <a:ext cx="49523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приглашайте 2 личных и 26 партнеров вашей структуры приглашают по 2 личных партнера</a:t>
            </a:r>
          </a:p>
          <a:p>
            <a:pPr algn="l"/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ЛП + 52 = 54 новичков</a:t>
            </a:r>
          </a:p>
          <a:p>
            <a:pPr algn="l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305E29A-E45F-C844-A633-CD2177D39C6B}"/>
              </a:ext>
            </a:extLst>
          </p:cNvPr>
          <p:cNvSpPr txBox="1"/>
          <p:nvPr/>
        </p:nvSpPr>
        <p:spPr>
          <a:xfrm>
            <a:off x="726338" y="4362389"/>
            <a:ext cx="44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6666"/>
                </a:solidFill>
              </a:rPr>
              <a:t>Результат 4 недель: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команде 80 чел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Статус Консультант!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Заработано 600€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AF62D5B-9FE8-7B43-BC0F-A7EC319C7F1D}"/>
              </a:ext>
            </a:extLst>
          </p:cNvPr>
          <p:cNvSpPr txBox="1"/>
          <p:nvPr/>
        </p:nvSpPr>
        <p:spPr>
          <a:xfrm>
            <a:off x="726338" y="3029927"/>
            <a:ext cx="434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1620 баллов + 780 = 2400 баллов</a:t>
            </a:r>
          </a:p>
          <a:p>
            <a:pPr algn="l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 2 шага = </a:t>
            </a:r>
            <a:r>
              <a:rPr lang="ru-RU" sz="1600" b="1" dirty="0">
                <a:solidFill>
                  <a:srgbClr val="006666"/>
                </a:solidFill>
              </a:rPr>
              <a:t>200€ и статус Консультант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164D31C-5516-F84A-8896-07671C998054}"/>
              </a:ext>
            </a:extLst>
          </p:cNvPr>
          <p:cNvSpPr txBox="1"/>
          <p:nvPr/>
        </p:nvSpPr>
        <p:spPr>
          <a:xfrm>
            <a:off x="726338" y="3718234"/>
            <a:ext cx="44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итогам 4-х Недель делаем закупку до пака Стандарт стоимостью 350€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031" y="1888792"/>
            <a:ext cx="3131799" cy="2589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71699" y="4613967"/>
            <a:ext cx="25264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Чистыми 250€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+ 600 баллов на остатке</a:t>
            </a:r>
          </a:p>
        </p:txBody>
      </p:sp>
    </p:spTree>
    <p:extLst>
      <p:ext uri="{BB962C8B-B14F-4D97-AF65-F5344CB8AC3E}">
        <p14:creationId xmlns:p14="http://schemas.microsoft.com/office/powerpoint/2010/main" val="166098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542" cy="6875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B59952-114E-E94E-8A37-6A6E0F5530D4}"/>
              </a:ext>
            </a:extLst>
          </p:cNvPr>
          <p:cNvSpPr txBox="1"/>
          <p:nvPr/>
        </p:nvSpPr>
        <p:spPr>
          <a:xfrm>
            <a:off x="707335" y="1039000"/>
            <a:ext cx="3965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rgbClr val="006666"/>
                </a:solidFill>
              </a:rPr>
              <a:t>5 неделя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596594-39B1-3646-8EF9-589DE3EC4B75}"/>
              </a:ext>
            </a:extLst>
          </p:cNvPr>
          <p:cNvSpPr txBox="1"/>
          <p:nvPr/>
        </p:nvSpPr>
        <p:spPr>
          <a:xfrm>
            <a:off x="707335" y="1655198"/>
            <a:ext cx="5072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приглашайте 2 личных и 80 партнеров вашей структуры приглашают по 2 личных партнера</a:t>
            </a:r>
          </a:p>
          <a:p>
            <a:pPr algn="l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ЛП + 160 = 162 новичков</a:t>
            </a:r>
          </a:p>
          <a:p>
            <a:pPr algn="l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305E29A-E45F-C844-A633-CD2177D39C6B}"/>
              </a:ext>
            </a:extLst>
          </p:cNvPr>
          <p:cNvSpPr txBox="1"/>
          <p:nvPr/>
        </p:nvSpPr>
        <p:spPr>
          <a:xfrm>
            <a:off x="707335" y="4201407"/>
            <a:ext cx="44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6666"/>
                </a:solidFill>
              </a:rPr>
              <a:t>Результат 5</a:t>
            </a:r>
            <a:r>
              <a:rPr lang="en-US" sz="1600" b="1" dirty="0">
                <a:solidFill>
                  <a:srgbClr val="006666"/>
                </a:solidFill>
              </a:rPr>
              <a:t> </a:t>
            </a:r>
            <a:r>
              <a:rPr lang="ru-RU" sz="1600" b="1" dirty="0">
                <a:solidFill>
                  <a:srgbClr val="006666"/>
                </a:solidFill>
              </a:rPr>
              <a:t>недель: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команде 242 чел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Всего закрыто 8 шагов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Заработано за неделю 840€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Чистыми за 5 недель 1190€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AF62D5B-9FE8-7B43-BC0F-A7EC319C7F1D}"/>
              </a:ext>
            </a:extLst>
          </p:cNvPr>
          <p:cNvSpPr txBox="1"/>
          <p:nvPr/>
        </p:nvSpPr>
        <p:spPr>
          <a:xfrm>
            <a:off x="725709" y="3530172"/>
            <a:ext cx="434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4860 баллов + 600 +200= 5660 баллов</a:t>
            </a:r>
          </a:p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6 шагов = </a:t>
            </a:r>
            <a:r>
              <a:rPr lang="ru-RU" sz="1600" b="1" dirty="0">
                <a:solidFill>
                  <a:srgbClr val="C00000"/>
                </a:solidFill>
              </a:rPr>
              <a:t>600€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164D31C-5516-F84A-8896-07671C998054}"/>
              </a:ext>
            </a:extLst>
          </p:cNvPr>
          <p:cNvSpPr txBox="1"/>
          <p:nvPr/>
        </p:nvSpPr>
        <p:spPr>
          <a:xfrm>
            <a:off x="707335" y="2851726"/>
            <a:ext cx="411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6666"/>
                </a:solidFill>
              </a:rPr>
              <a:t>По итогам 5-ти недель 2 ЛП делает апгрейд до пака Стандарт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A7E277-4508-CF4D-959B-63E39CDBDFBE}"/>
              </a:ext>
            </a:extLst>
          </p:cNvPr>
          <p:cNvSpPr txBox="1"/>
          <p:nvPr/>
        </p:nvSpPr>
        <p:spPr>
          <a:xfrm>
            <a:off x="681768" y="5946294"/>
            <a:ext cx="30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140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+200 баллов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116" y="1511475"/>
            <a:ext cx="3307598" cy="3640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201A11-95DE-D04F-80CC-6DF0E1CBB460}"/>
              </a:ext>
            </a:extLst>
          </p:cNvPr>
          <p:cNvSpPr txBox="1"/>
          <p:nvPr/>
        </p:nvSpPr>
        <p:spPr>
          <a:xfrm>
            <a:off x="681768" y="5649884"/>
            <a:ext cx="401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b="1" dirty="0">
                <a:solidFill>
                  <a:srgbClr val="006666"/>
                </a:solidFill>
              </a:rPr>
              <a:t>2</a:t>
            </a:r>
            <a:r>
              <a:rPr lang="en-US" sz="2000" b="1" dirty="0">
                <a:solidFill>
                  <a:srgbClr val="006666"/>
                </a:solidFill>
              </a:rPr>
              <a:t>x</a:t>
            </a:r>
            <a:r>
              <a:rPr lang="ru-RU" sz="2000" b="1" dirty="0">
                <a:solidFill>
                  <a:srgbClr val="006666"/>
                </a:solidFill>
              </a:rPr>
              <a:t>50</a:t>
            </a:r>
            <a:r>
              <a:rPr lang="ru-RU" b="1" dirty="0">
                <a:solidFill>
                  <a:srgbClr val="006666"/>
                </a:solidFill>
              </a:rPr>
              <a:t>€</a:t>
            </a:r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ru-RU" sz="2000" b="1" dirty="0">
                <a:solidFill>
                  <a:srgbClr val="006666"/>
                </a:solidFill>
              </a:rPr>
              <a:t>= 100</a:t>
            </a:r>
            <a:r>
              <a:rPr lang="ru-RU" b="1" dirty="0">
                <a:solidFill>
                  <a:srgbClr val="006666"/>
                </a:solidFill>
              </a:rPr>
              <a:t>€</a:t>
            </a:r>
            <a:r>
              <a:rPr lang="en-US" b="1" dirty="0">
                <a:solidFill>
                  <a:srgbClr val="006666"/>
                </a:solidFill>
              </a:rPr>
              <a:t> +</a:t>
            </a:r>
            <a:r>
              <a:rPr lang="ru-RU" b="1" dirty="0">
                <a:solidFill>
                  <a:srgbClr val="006666"/>
                </a:solidFill>
              </a:rPr>
              <a:t> </a:t>
            </a:r>
            <a:r>
              <a:rPr lang="ru-RU" sz="2000" b="1" dirty="0">
                <a:solidFill>
                  <a:srgbClr val="006666"/>
                </a:solidFill>
              </a:rPr>
              <a:t>4860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82210" y="4940291"/>
            <a:ext cx="2305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Чистыми 1190€ </a:t>
            </a:r>
          </a:p>
        </p:txBody>
      </p:sp>
    </p:spTree>
    <p:extLst>
      <p:ext uri="{BB962C8B-B14F-4D97-AF65-F5344CB8AC3E}">
        <p14:creationId xmlns:p14="http://schemas.microsoft.com/office/powerpoint/2010/main" val="133566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542" cy="687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BB59952-114E-E94E-8A37-6A6E0F5530D4}"/>
              </a:ext>
            </a:extLst>
          </p:cNvPr>
          <p:cNvSpPr txBox="1"/>
          <p:nvPr/>
        </p:nvSpPr>
        <p:spPr>
          <a:xfrm>
            <a:off x="676133" y="936213"/>
            <a:ext cx="3965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300" b="1" dirty="0">
                <a:solidFill>
                  <a:srgbClr val="006666"/>
                </a:solidFill>
              </a:rPr>
              <a:t>6 неделя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6596594-39B1-3646-8EF9-589DE3EC4B75}"/>
              </a:ext>
            </a:extLst>
          </p:cNvPr>
          <p:cNvSpPr txBox="1"/>
          <p:nvPr/>
        </p:nvSpPr>
        <p:spPr>
          <a:xfrm>
            <a:off x="676133" y="1575601"/>
            <a:ext cx="50720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приглашайте 2 личных и 242 партнера вашей структуры приглашают по 2 личных партнера</a:t>
            </a:r>
          </a:p>
          <a:p>
            <a:pPr algn="l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ЛП + 484 = 486 новичков</a:t>
            </a:r>
          </a:p>
          <a:p>
            <a:pPr algn="l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305E29A-E45F-C844-A633-CD2177D39C6B}"/>
              </a:ext>
            </a:extLst>
          </p:cNvPr>
          <p:cNvSpPr txBox="1"/>
          <p:nvPr/>
        </p:nvSpPr>
        <p:spPr>
          <a:xfrm>
            <a:off x="694507" y="4193442"/>
            <a:ext cx="44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6666"/>
                </a:solidFill>
              </a:rPr>
              <a:t>Результат 6 недель:</a:t>
            </a:r>
          </a:p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команде 728 чел</a:t>
            </a:r>
          </a:p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Всего закрыто 25 шагов Менеджер</a:t>
            </a:r>
          </a:p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Заработано за неделю 1940€ </a:t>
            </a:r>
          </a:p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Чистыми за 6 недель 2130€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AF62D5B-9FE8-7B43-BC0F-A7EC319C7F1D}"/>
              </a:ext>
            </a:extLst>
          </p:cNvPr>
          <p:cNvSpPr txBox="1"/>
          <p:nvPr/>
        </p:nvSpPr>
        <p:spPr>
          <a:xfrm>
            <a:off x="694507" y="3534283"/>
            <a:ext cx="434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14 580баллов + 260  + 600= 15440 баллов</a:t>
            </a:r>
          </a:p>
          <a:p>
            <a:pPr algn="l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17 шагов = </a:t>
            </a:r>
            <a:r>
              <a:rPr lang="ru-RU" sz="1600" b="1" dirty="0">
                <a:solidFill>
                  <a:srgbClr val="C00000"/>
                </a:solidFill>
              </a:rPr>
              <a:t>1700€ и статус Менеджер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64D31C-5516-F84A-8896-07671C998054}"/>
              </a:ext>
            </a:extLst>
          </p:cNvPr>
          <p:cNvSpPr txBox="1"/>
          <p:nvPr/>
        </p:nvSpPr>
        <p:spPr>
          <a:xfrm>
            <a:off x="676133" y="2817258"/>
            <a:ext cx="457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6666"/>
                </a:solidFill>
              </a:rPr>
              <a:t>По итогам 6-й недели, приглашённые 2 недели делают апгрейд до пака Стандарт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A7E277-4508-CF4D-959B-63E39CDBDFBE}"/>
              </a:ext>
            </a:extLst>
          </p:cNvPr>
          <p:cNvSpPr txBox="1"/>
          <p:nvPr/>
        </p:nvSpPr>
        <p:spPr>
          <a:xfrm>
            <a:off x="684759" y="5942038"/>
            <a:ext cx="323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2х70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140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+600 баллов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999" y="1178466"/>
            <a:ext cx="3708642" cy="41003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5201A11-95DE-D04F-80CC-6DF0E1CBB460}"/>
              </a:ext>
            </a:extLst>
          </p:cNvPr>
          <p:cNvSpPr txBox="1"/>
          <p:nvPr/>
        </p:nvSpPr>
        <p:spPr>
          <a:xfrm>
            <a:off x="694507" y="5586374"/>
            <a:ext cx="4560961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b="1" dirty="0">
                <a:solidFill>
                  <a:srgbClr val="006666"/>
                </a:solidFill>
              </a:rPr>
              <a:t>2х50</a:t>
            </a:r>
            <a:r>
              <a:rPr lang="ru-RU" b="1" dirty="0">
                <a:solidFill>
                  <a:srgbClr val="006666"/>
                </a:solidFill>
              </a:rPr>
              <a:t>€ </a:t>
            </a:r>
            <a:r>
              <a:rPr lang="ru-RU" sz="2000" b="1" dirty="0">
                <a:solidFill>
                  <a:srgbClr val="006666"/>
                </a:solidFill>
              </a:rPr>
              <a:t>= 100</a:t>
            </a:r>
            <a:r>
              <a:rPr lang="ru-RU" b="1" dirty="0">
                <a:solidFill>
                  <a:srgbClr val="006666"/>
                </a:solidFill>
              </a:rPr>
              <a:t>€</a:t>
            </a:r>
            <a:r>
              <a:rPr lang="ru-RU" sz="2000" b="1" dirty="0">
                <a:solidFill>
                  <a:srgbClr val="006666"/>
                </a:solidFill>
              </a:rPr>
              <a:t> + 14 580 баллов</a:t>
            </a:r>
          </a:p>
          <a:p>
            <a:endParaRPr lang="ru-RU" sz="1200" dirty="0">
              <a:solidFill>
                <a:srgbClr val="00666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84DCDDD-8709-BE42-AD9B-8D942E2553FF}"/>
              </a:ext>
            </a:extLst>
          </p:cNvPr>
          <p:cNvSpPr txBox="1"/>
          <p:nvPr/>
        </p:nvSpPr>
        <p:spPr>
          <a:xfrm>
            <a:off x="8036803" y="970717"/>
            <a:ext cx="25630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100" b="1" dirty="0">
                <a:solidFill>
                  <a:srgbClr val="006666"/>
                </a:solidFill>
              </a:rPr>
              <a:t>Покупает пакет VIP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65601" y="4940291"/>
            <a:ext cx="2305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Чистыми 2130€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B66922-009A-2645-A2FE-492A2D87CC1C}"/>
              </a:ext>
            </a:extLst>
          </p:cNvPr>
          <p:cNvSpPr txBox="1"/>
          <p:nvPr/>
        </p:nvSpPr>
        <p:spPr>
          <a:xfrm>
            <a:off x="8165601" y="5537651"/>
            <a:ext cx="457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>
                <a:solidFill>
                  <a:srgbClr val="FF0000"/>
                </a:solidFill>
              </a:rPr>
              <a:t>Покупка пакета VIP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7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42" y="0"/>
            <a:ext cx="12220542" cy="687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BB59952-114E-E94E-8A37-6A6E0F5530D4}"/>
              </a:ext>
            </a:extLst>
          </p:cNvPr>
          <p:cNvSpPr txBox="1"/>
          <p:nvPr/>
        </p:nvSpPr>
        <p:spPr>
          <a:xfrm>
            <a:off x="719610" y="959872"/>
            <a:ext cx="3965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rgbClr val="006666"/>
                </a:solidFill>
              </a:rPr>
              <a:t>7 неделя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6596594-39B1-3646-8EF9-589DE3EC4B75}"/>
              </a:ext>
            </a:extLst>
          </p:cNvPr>
          <p:cNvSpPr txBox="1"/>
          <p:nvPr/>
        </p:nvSpPr>
        <p:spPr>
          <a:xfrm>
            <a:off x="719610" y="1513199"/>
            <a:ext cx="50720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приглашайте 2 личных и 728 партнера вашей структуры приглашают по 2 личных партнера</a:t>
            </a:r>
          </a:p>
          <a:p>
            <a:pPr algn="l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ЛП </a:t>
            </a:r>
            <a:r>
              <a:rPr lang="ru-RU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+ 1456 = 1458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новичков</a:t>
            </a:r>
          </a:p>
          <a:p>
            <a:pPr algn="l"/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64D31C-5516-F84A-8896-07671C998054}"/>
              </a:ext>
            </a:extLst>
          </p:cNvPr>
          <p:cNvSpPr txBox="1"/>
          <p:nvPr/>
        </p:nvSpPr>
        <p:spPr>
          <a:xfrm>
            <a:off x="719610" y="2702887"/>
            <a:ext cx="457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66"/>
                </a:solidFill>
              </a:rPr>
              <a:t>По </a:t>
            </a:r>
            <a:r>
              <a:rPr lang="ru-RU" sz="1600" b="1">
                <a:solidFill>
                  <a:srgbClr val="006666"/>
                </a:solidFill>
              </a:rPr>
              <a:t>итогам 7-й </a:t>
            </a:r>
            <a:r>
              <a:rPr lang="ru-RU" sz="1600" b="1" dirty="0">
                <a:solidFill>
                  <a:srgbClr val="006666"/>
                </a:solidFill>
              </a:rPr>
              <a:t>недели - </a:t>
            </a:r>
            <a:r>
              <a:rPr lang="ru-RU" sz="1600" b="1">
                <a:solidFill>
                  <a:srgbClr val="006666"/>
                </a:solidFill>
              </a:rPr>
              <a:t>приглашённые 3 </a:t>
            </a:r>
            <a:r>
              <a:rPr lang="ru-RU" sz="1600" b="1" dirty="0">
                <a:solidFill>
                  <a:srgbClr val="006666"/>
                </a:solidFill>
              </a:rPr>
              <a:t>недели делают покупку до пака Стандарт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A7E277-4508-CF4D-959B-63E39CDBDFBE}"/>
              </a:ext>
            </a:extLst>
          </p:cNvPr>
          <p:cNvSpPr txBox="1"/>
          <p:nvPr/>
        </p:nvSpPr>
        <p:spPr>
          <a:xfrm>
            <a:off x="753300" y="6065561"/>
            <a:ext cx="323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2х70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140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+ 1800 баллов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937" y="1058878"/>
            <a:ext cx="3105262" cy="40558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82210" y="4940291"/>
            <a:ext cx="2305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Чистыми 4370€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47956" y="1057559"/>
            <a:ext cx="27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Покупает пакет Инвестор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C1D275-C162-F542-8718-F17FFDE3EF52}"/>
              </a:ext>
            </a:extLst>
          </p:cNvPr>
          <p:cNvSpPr txBox="1"/>
          <p:nvPr/>
        </p:nvSpPr>
        <p:spPr>
          <a:xfrm>
            <a:off x="8165601" y="5537651"/>
            <a:ext cx="457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>
                <a:solidFill>
                  <a:srgbClr val="FF0000"/>
                </a:solidFill>
              </a:rPr>
              <a:t>Покупка пакета ИНВЕСТОР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2CDB83-FE2F-C546-BAF8-7579724228B9}"/>
              </a:ext>
            </a:extLst>
          </p:cNvPr>
          <p:cNvSpPr txBox="1"/>
          <p:nvPr/>
        </p:nvSpPr>
        <p:spPr>
          <a:xfrm>
            <a:off x="792917" y="4169443"/>
            <a:ext cx="44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6666"/>
                </a:solidFill>
              </a:rPr>
              <a:t>Результат 7 недель: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команде 2186 чел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Всего закрыто 75 шагов Топ-менеджер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Заработано за неделю 5240€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Чистыми 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за 7 недель 4370€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51C692-F686-1E40-A57D-6D006A1A9B0D}"/>
              </a:ext>
            </a:extLst>
          </p:cNvPr>
          <p:cNvSpPr txBox="1"/>
          <p:nvPr/>
        </p:nvSpPr>
        <p:spPr>
          <a:xfrm>
            <a:off x="685668" y="3429000"/>
            <a:ext cx="480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43 740 баллов + 140 + 1800= 45 680 баллов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50 шагов = </a:t>
            </a:r>
            <a:r>
              <a:rPr lang="ru-RU" sz="1600" b="1" dirty="0">
                <a:solidFill>
                  <a:srgbClr val="C00000"/>
                </a:solidFill>
              </a:rPr>
              <a:t>5000€ статус Топ-Менеджер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25962E-C134-C54A-8CB4-E5225FE50902}"/>
              </a:ext>
            </a:extLst>
          </p:cNvPr>
          <p:cNvSpPr txBox="1"/>
          <p:nvPr/>
        </p:nvSpPr>
        <p:spPr>
          <a:xfrm>
            <a:off x="753300" y="5742491"/>
            <a:ext cx="456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666"/>
                </a:solidFill>
              </a:rPr>
              <a:t>2х50</a:t>
            </a:r>
            <a:r>
              <a:rPr lang="ru-RU" b="1" dirty="0">
                <a:solidFill>
                  <a:srgbClr val="006666"/>
                </a:solidFill>
              </a:rPr>
              <a:t>€ </a:t>
            </a:r>
            <a:r>
              <a:rPr lang="ru-RU" sz="2000" b="1" dirty="0">
                <a:solidFill>
                  <a:srgbClr val="006666"/>
                </a:solidFill>
              </a:rPr>
              <a:t>= 100</a:t>
            </a:r>
            <a:r>
              <a:rPr lang="ru-RU" b="1" dirty="0">
                <a:solidFill>
                  <a:srgbClr val="006666"/>
                </a:solidFill>
              </a:rPr>
              <a:t>€</a:t>
            </a:r>
            <a:r>
              <a:rPr lang="ru-RU" sz="2000" b="1" dirty="0">
                <a:solidFill>
                  <a:srgbClr val="006666"/>
                </a:solidFill>
              </a:rPr>
              <a:t> + 43 740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36725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3081" y="5786659"/>
            <a:ext cx="66140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>
                <a:solidFill>
                  <a:srgbClr val="006666"/>
                </a:solidFill>
              </a:rPr>
              <a:t>Как ты его используешь?</a:t>
            </a:r>
            <a:endParaRPr lang="ru-RU" sz="4400" b="1" dirty="0">
              <a:solidFill>
                <a:srgbClr val="00666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327" y="3591631"/>
            <a:ext cx="811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77201" y="3608672"/>
            <a:ext cx="811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B9DD437-920B-42E8-966D-181C9E91CEBB}"/>
              </a:ext>
            </a:extLst>
          </p:cNvPr>
          <p:cNvSpPr txBox="1"/>
          <p:nvPr/>
        </p:nvSpPr>
        <p:spPr>
          <a:xfrm>
            <a:off x="5181600" y="322689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>
                <a:solidFill>
                  <a:srgbClr val="36583A"/>
                </a:solidFill>
                <a:ea typeface="Calibri"/>
                <a:cs typeface="Calibri"/>
                <a:sym typeface="Calibri"/>
              </a:rPr>
              <a:t>Мировой финансовый кризис  </a:t>
            </a:r>
            <a:r>
              <a:rPr lang="ru-RU" sz="3600" b="1" u="sng" dirty="0">
                <a:solidFill>
                  <a:srgbClr val="36583A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3600" b="1" u="sng" dirty="0">
                <a:solidFill>
                  <a:srgbClr val="36583A"/>
                </a:solidFill>
                <a:ea typeface="Calibri"/>
                <a:cs typeface="Calibri"/>
                <a:sym typeface="Calibri"/>
              </a:rPr>
            </a:br>
            <a:endParaRPr lang="ru-RU" sz="3600" b="1" dirty="0">
              <a:solidFill>
                <a:srgbClr val="36583A"/>
              </a:solidFill>
              <a:ea typeface="Calibri"/>
              <a:cs typeface="Calibri"/>
              <a:sym typeface="Calibri"/>
            </a:endParaRPr>
          </a:p>
          <a:p>
            <a:endParaRPr lang="ru-RU" sz="2800" dirty="0"/>
          </a:p>
        </p:txBody>
      </p:sp>
      <p:pic>
        <p:nvPicPr>
          <p:cNvPr id="21" name="Рисунок 21">
            <a:extLst>
              <a:ext uri="{FF2B5EF4-FFF2-40B4-BE49-F238E27FC236}">
                <a16:creationId xmlns="" xmlns:a16="http://schemas.microsoft.com/office/drawing/2014/main" id="{35F0962A-4200-124F-9B8E-2F9979B38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29" y="3164297"/>
            <a:ext cx="3417469" cy="256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0">
            <a:extLst>
              <a:ext uri="{FF2B5EF4-FFF2-40B4-BE49-F238E27FC236}">
                <a16:creationId xmlns="" xmlns:a16="http://schemas.microsoft.com/office/drawing/2014/main" id="{C55CBC9F-7C52-DB4F-883B-15B73C8C1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79" y="984301"/>
            <a:ext cx="4374264" cy="2905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9">
            <a:extLst>
              <a:ext uri="{FF2B5EF4-FFF2-40B4-BE49-F238E27FC236}">
                <a16:creationId xmlns="" xmlns:a16="http://schemas.microsoft.com/office/drawing/2014/main" id="{9432A70E-F50B-BD4C-8AC3-77AB40D59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6" y="2747061"/>
            <a:ext cx="4073731" cy="312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709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" y="0"/>
            <a:ext cx="12220542" cy="6875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BB59952-114E-E94E-8A37-6A6E0F5530D4}"/>
              </a:ext>
            </a:extLst>
          </p:cNvPr>
          <p:cNvSpPr txBox="1"/>
          <p:nvPr/>
        </p:nvSpPr>
        <p:spPr>
          <a:xfrm>
            <a:off x="728241" y="962601"/>
            <a:ext cx="3965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rgbClr val="006666"/>
                </a:solidFill>
              </a:rPr>
              <a:t>8 неделя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6596594-39B1-3646-8EF9-589DE3EC4B75}"/>
              </a:ext>
            </a:extLst>
          </p:cNvPr>
          <p:cNvSpPr txBox="1"/>
          <p:nvPr/>
        </p:nvSpPr>
        <p:spPr>
          <a:xfrm>
            <a:off x="728241" y="1576310"/>
            <a:ext cx="54832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приглашайте 2 личных и 2186 партнеров вашей структуры приглашают по 2 личных партнера</a:t>
            </a:r>
          </a:p>
          <a:p>
            <a:pPr algn="l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ЛП </a:t>
            </a:r>
            <a:r>
              <a:rPr lang="ru-RU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+ 4372 = 4374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новичков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164D31C-5516-F84A-8896-07671C998054}"/>
              </a:ext>
            </a:extLst>
          </p:cNvPr>
          <p:cNvSpPr txBox="1"/>
          <p:nvPr/>
        </p:nvSpPr>
        <p:spPr>
          <a:xfrm>
            <a:off x="728241" y="2904028"/>
            <a:ext cx="457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66"/>
                </a:solidFill>
              </a:rPr>
              <a:t>По итогам 7-й недели, приглашённые 3 недели делают апгрейд до пака Стандарт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7A7E277-4508-CF4D-959B-63E39CDBDFBE}"/>
              </a:ext>
            </a:extLst>
          </p:cNvPr>
          <p:cNvSpPr txBox="1"/>
          <p:nvPr/>
        </p:nvSpPr>
        <p:spPr>
          <a:xfrm>
            <a:off x="746615" y="6112090"/>
            <a:ext cx="323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2х70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140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+ 5400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баллов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75936" y="911228"/>
            <a:ext cx="2721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2000€ - Бонус за скорость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936" y="1352266"/>
            <a:ext cx="2721296" cy="41150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171655" y="5333239"/>
            <a:ext cx="252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Чистыми 21 810</a:t>
            </a:r>
            <a:r>
              <a:rPr lang="ru-RU" sz="2000" b="1" dirty="0">
                <a:solidFill>
                  <a:srgbClr val="C00000"/>
                </a:solidFill>
              </a:rPr>
              <a:t>€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313C03-122C-AE47-AF5C-5C0CC668F2B7}"/>
              </a:ext>
            </a:extLst>
          </p:cNvPr>
          <p:cNvSpPr txBox="1"/>
          <p:nvPr/>
        </p:nvSpPr>
        <p:spPr>
          <a:xfrm>
            <a:off x="728241" y="4327038"/>
            <a:ext cx="442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6666"/>
                </a:solidFill>
              </a:rPr>
              <a:t>Результат 8 недель: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команде 6560 чел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Всего закрыто 227 шагов Директор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Заработано за 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неделю 15440€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Чистыми </a:t>
            </a:r>
            <a:r>
              <a:rPr lang="ru-RU" sz="1600">
                <a:solidFill>
                  <a:schemeClr val="tx1">
                    <a:lumMod val="65000"/>
                    <a:lumOff val="35000"/>
                  </a:schemeClr>
                </a:solidFill>
              </a:rPr>
              <a:t>за 8 недель 21810€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A1AFBD-CF77-3943-B6A3-5960CA83EFF4}"/>
              </a:ext>
            </a:extLst>
          </p:cNvPr>
          <p:cNvSpPr txBox="1"/>
          <p:nvPr/>
        </p:nvSpPr>
        <p:spPr>
          <a:xfrm>
            <a:off x="746615" y="3609943"/>
            <a:ext cx="48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131 220 баллов + 680 + 5400= 137 300 баллов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152 шага = </a:t>
            </a:r>
            <a:r>
              <a:rPr lang="ru-RU" sz="1600" b="1" dirty="0">
                <a:solidFill>
                  <a:srgbClr val="C00000"/>
                </a:solidFill>
              </a:rPr>
              <a:t>15 200€ статус Директор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0EF1F4-D4AD-6540-A4E8-0D67627EBF0E}"/>
              </a:ext>
            </a:extLst>
          </p:cNvPr>
          <p:cNvSpPr txBox="1"/>
          <p:nvPr/>
        </p:nvSpPr>
        <p:spPr>
          <a:xfrm>
            <a:off x="662460" y="5771372"/>
            <a:ext cx="456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666"/>
                </a:solidFill>
              </a:rPr>
              <a:t>2х50</a:t>
            </a:r>
            <a:r>
              <a:rPr lang="ru-RU" b="1" dirty="0">
                <a:solidFill>
                  <a:srgbClr val="006666"/>
                </a:solidFill>
              </a:rPr>
              <a:t>€ </a:t>
            </a:r>
            <a:r>
              <a:rPr lang="ru-RU" sz="2000" b="1" dirty="0">
                <a:solidFill>
                  <a:srgbClr val="006666"/>
                </a:solidFill>
              </a:rPr>
              <a:t>= 100</a:t>
            </a:r>
            <a:r>
              <a:rPr lang="ru-RU" b="1" dirty="0">
                <a:solidFill>
                  <a:srgbClr val="006666"/>
                </a:solidFill>
              </a:rPr>
              <a:t>€</a:t>
            </a:r>
            <a:r>
              <a:rPr lang="ru-RU" sz="2000" b="1" dirty="0">
                <a:solidFill>
                  <a:srgbClr val="006666"/>
                </a:solidFill>
              </a:rPr>
              <a:t> + 131 220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86842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" y="0"/>
            <a:ext cx="12192000" cy="68592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2396" y="5593067"/>
            <a:ext cx="6358247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algn="l" defTabSz="1007943" rtl="0" eaLnBrk="1" latinLnBrk="0" hangingPunct="1"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solidFill>
                  <a:srgbClr val="0D5F4D"/>
                </a:solidFill>
              </a:rPr>
              <a:t>#</a:t>
            </a:r>
            <a:r>
              <a:rPr lang="ru-RU" sz="4400" b="1" dirty="0" err="1">
                <a:solidFill>
                  <a:srgbClr val="0D5F4D"/>
                </a:solidFill>
              </a:rPr>
              <a:t>autopilot</a:t>
            </a:r>
            <a:r>
              <a:rPr lang="ru-RU" sz="4400" b="1" dirty="0">
                <a:solidFill>
                  <a:srgbClr val="0D5F4D"/>
                </a:solidFill>
              </a:rPr>
              <a:t>   #</a:t>
            </a:r>
            <a:r>
              <a:rPr lang="ru-RU" sz="4400" b="1" dirty="0" err="1">
                <a:solidFill>
                  <a:srgbClr val="0D5F4D"/>
                </a:solidFill>
              </a:rPr>
              <a:t>cappadocia</a:t>
            </a:r>
            <a:r>
              <a:rPr lang="ru-RU" sz="4400" b="1" dirty="0">
                <a:solidFill>
                  <a:srgbClr val="0D5F4D"/>
                </a:solidFill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92" y="94890"/>
            <a:ext cx="1366354" cy="170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07" y="18091"/>
            <a:ext cx="2568867" cy="2158280"/>
          </a:xfrm>
          <a:prstGeom prst="rect">
            <a:avLst/>
          </a:prstGeom>
        </p:spPr>
      </p:pic>
      <p:pic>
        <p:nvPicPr>
          <p:cNvPr id="4" name="Рисунок 8">
            <a:extLst>
              <a:ext uri="{FF2B5EF4-FFF2-40B4-BE49-F238E27FC236}">
                <a16:creationId xmlns="" xmlns:a16="http://schemas.microsoft.com/office/drawing/2014/main" id="{21BB1169-76D1-ED4A-9DE9-8E86D476D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29" y="1702895"/>
            <a:ext cx="2146584" cy="3815431"/>
          </a:xfrm>
          <a:prstGeom prst="rect">
            <a:avLst/>
          </a:prstGeom>
        </p:spPr>
      </p:pic>
      <p:pic>
        <p:nvPicPr>
          <p:cNvPr id="5" name="Рисунок 11">
            <a:extLst>
              <a:ext uri="{FF2B5EF4-FFF2-40B4-BE49-F238E27FC236}">
                <a16:creationId xmlns="" xmlns:a16="http://schemas.microsoft.com/office/drawing/2014/main" id="{9865B133-909F-7049-868E-01E60FCEA9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6"/>
          <a:stretch/>
        </p:blipFill>
        <p:spPr>
          <a:xfrm>
            <a:off x="3904520" y="1702895"/>
            <a:ext cx="2675752" cy="3815431"/>
          </a:xfrm>
          <a:prstGeom prst="rect">
            <a:avLst/>
          </a:prstGeom>
        </p:spPr>
      </p:pic>
      <p:pic>
        <p:nvPicPr>
          <p:cNvPr id="7" name="Рисунок 13">
            <a:extLst>
              <a:ext uri="{FF2B5EF4-FFF2-40B4-BE49-F238E27FC236}">
                <a16:creationId xmlns="" xmlns:a16="http://schemas.microsoft.com/office/drawing/2014/main" id="{1C6174F1-1A67-C940-854A-D4FC6115C3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74" y="1702895"/>
            <a:ext cx="2861017" cy="3814690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="" xmlns:a16="http://schemas.microsoft.com/office/drawing/2014/main" id="{194539D6-68DB-8C41-9BC3-224B2C0B9F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83" y="1702895"/>
            <a:ext cx="2999029" cy="38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78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542" cy="68753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899" y="531109"/>
            <a:ext cx="8547963" cy="59520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54889" y="2304534"/>
            <a:ext cx="7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страх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98509" y="3055776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вина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09609" y="4617876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родственники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1609" y="2686444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друзья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6609" y="1137044"/>
            <a:ext cx="138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пессимисты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13784" y="952378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общество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94956" y="1137044"/>
            <a:ext cx="92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ЦЕЛИ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79437" y="5404244"/>
            <a:ext cx="880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6666"/>
                </a:solidFill>
              </a:rPr>
              <a:t>ВЫ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61911" y="5657388"/>
            <a:ext cx="1503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6666"/>
                </a:solidFill>
              </a:rPr>
              <a:t>МЕЧТЫ</a:t>
            </a:r>
          </a:p>
        </p:txBody>
      </p:sp>
      <p:sp>
        <p:nvSpPr>
          <p:cNvPr id="5" name="Стрелка вниз 4"/>
          <p:cNvSpPr/>
          <p:nvPr/>
        </p:nvSpPr>
        <p:spPr>
          <a:xfrm rot="5865070" flipH="1">
            <a:off x="5827287" y="5718436"/>
            <a:ext cx="139925" cy="430957"/>
          </a:xfrm>
          <a:prstGeom prst="downArrow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7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2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8831" y="1031631"/>
            <a:ext cx="4064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Николай партнер проекта 79853422252</a:t>
            </a:r>
          </a:p>
          <a:p>
            <a:r>
              <a:rPr lang="en-US" dirty="0" smtClean="0">
                <a:hlinkClick r:id="rId3"/>
              </a:rPr>
              <a:t>www.podarok.click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32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2B24A22-5D28-44C3-A09F-868BF4388A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36"/>
          <a:stretch/>
        </p:blipFill>
        <p:spPr>
          <a:xfrm>
            <a:off x="2438400" y="1043863"/>
            <a:ext cx="7315200" cy="444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213AD8C-7DE3-44BF-B560-EACC9C9850C3}"/>
              </a:ext>
            </a:extLst>
          </p:cNvPr>
          <p:cNvSpPr txBox="1"/>
          <p:nvPr/>
        </p:nvSpPr>
        <p:spPr>
          <a:xfrm>
            <a:off x="4043516" y="30852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666"/>
                </a:solidFill>
              </a:rPr>
              <a:t>Популярность криптовалют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429E7C4-EE97-418C-8FC1-115B92DD3DD3}"/>
              </a:ext>
            </a:extLst>
          </p:cNvPr>
          <p:cNvSpPr/>
          <p:nvPr/>
        </p:nvSpPr>
        <p:spPr>
          <a:xfrm>
            <a:off x="1835419" y="5571464"/>
            <a:ext cx="8572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233926"/>
                </a:solidFill>
              </a:rPr>
              <a:t>Coinmap.org</a:t>
            </a:r>
            <a:r>
              <a:rPr lang="ru-RU" sz="2400" i="1" dirty="0">
                <a:solidFill>
                  <a:srgbClr val="233926"/>
                </a:solidFill>
              </a:rPr>
              <a:t> </a:t>
            </a:r>
            <a:r>
              <a:rPr lang="ru-RU" sz="2200" i="1" dirty="0">
                <a:solidFill>
                  <a:srgbClr val="233926"/>
                </a:solidFill>
              </a:rPr>
              <a:t>– показывает, где можно рассчитаться биткоином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3B86CDA-A9C3-4E6F-B070-A484C099871A}"/>
              </a:ext>
            </a:extLst>
          </p:cNvPr>
          <p:cNvSpPr/>
          <p:nvPr/>
        </p:nvSpPr>
        <p:spPr>
          <a:xfrm>
            <a:off x="5638801" y="6144848"/>
            <a:ext cx="449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создает наше будущее 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B8B783-0D1E-447B-8EDE-156CE5321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79" y="5963546"/>
            <a:ext cx="38004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069"/>
            <a:ext cx="9144000" cy="6858000"/>
          </a:xfrm>
          <a:prstGeom prst="rect">
            <a:avLst/>
          </a:prstGeom>
        </p:spPr>
      </p:pic>
      <p:sp>
        <p:nvSpPr>
          <p:cNvPr id="214" name="Google Shape;214;p31"/>
          <p:cNvSpPr/>
          <p:nvPr/>
        </p:nvSpPr>
        <p:spPr>
          <a:xfrm>
            <a:off x="6785906" y="6065244"/>
            <a:ext cx="32724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2200" b="1" dirty="0">
                <a:solidFill>
                  <a:srgbClr val="0D5F4D"/>
                </a:solidFill>
                <a:latin typeface="Calibri"/>
                <a:ea typeface="Calibri"/>
                <a:cs typeface="Calibri"/>
                <a:sym typeface="Calibri"/>
              </a:rPr>
              <a:t>http://vipcoin.</a:t>
            </a:r>
            <a:r>
              <a:rPr lang="ru-RU" sz="2200" b="1" dirty="0">
                <a:solidFill>
                  <a:srgbClr val="0D5F4D"/>
                </a:solidFill>
                <a:ea typeface="Calibri"/>
                <a:cs typeface="Calibri"/>
                <a:sym typeface="Calibri"/>
              </a:rPr>
              <a:t>gold/</a:t>
            </a:r>
            <a:endParaRPr sz="2200" b="1" dirty="0">
              <a:solidFill>
                <a:srgbClr val="0D5F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2157378" y="1378375"/>
            <a:ext cx="416498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800" b="1" dirty="0">
                <a:solidFill>
                  <a:srgbClr val="006666"/>
                </a:solidFill>
                <a:latin typeface="Calibri"/>
                <a:ea typeface="Calibri"/>
                <a:cs typeface="Calibri"/>
                <a:sym typeface="Calibri"/>
              </a:rPr>
              <a:t>ПЛАТЕЖНОЕ СРЕДСТВО НОВОГО ПОКОЛЕНИЯ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006666"/>
              </a:solidFill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2545602" y="3541564"/>
            <a:ext cx="34182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Комиссия платежной системы фиксированная - </a:t>
            </a:r>
            <a:r>
              <a:rPr lang="ru-RU" sz="19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всего 1%</a:t>
            </a:r>
            <a:endParaRPr sz="1900" b="1" dirty="0"/>
          </a:p>
        </p:txBody>
      </p:sp>
      <p:sp>
        <p:nvSpPr>
          <p:cNvPr id="217" name="Google Shape;217;p31"/>
          <p:cNvSpPr/>
          <p:nvPr/>
        </p:nvSpPr>
        <p:spPr>
          <a:xfrm>
            <a:off x="2521723" y="4809725"/>
            <a:ext cx="3952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Комфортность использования, технологичность</a:t>
            </a:r>
            <a:r>
              <a:rPr lang="ru-R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 Система способна делать  </a:t>
            </a:r>
            <a:r>
              <a:rPr lang="ru-RU" sz="19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50 000 транзакций</a:t>
            </a:r>
            <a:r>
              <a:rPr lang="ru-RU" sz="19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 секунду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2545601" y="2528386"/>
            <a:ext cx="3928816" cy="42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Каждая денежная единица системы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обеспечена золотом </a:t>
            </a:r>
            <a:r>
              <a:rPr lang="ru-R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ru-RU" sz="1800" u="sng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стабильность курса</a:t>
            </a:r>
            <a:endParaRPr sz="1800" u="sng" dirty="0"/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38769" y="2963320"/>
            <a:ext cx="277790" cy="22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17069" y="3620158"/>
            <a:ext cx="277790" cy="22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43933" y="4338966"/>
            <a:ext cx="277790" cy="22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30" y="2094089"/>
            <a:ext cx="3272494" cy="3361966"/>
          </a:xfrm>
          <a:prstGeom prst="rect">
            <a:avLst/>
          </a:prstGeom>
        </p:spPr>
      </p:pic>
      <p:sp>
        <p:nvSpPr>
          <p:cNvPr id="13" name="Google Shape;216;p31">
            <a:extLst>
              <a:ext uri="{FF2B5EF4-FFF2-40B4-BE49-F238E27FC236}">
                <a16:creationId xmlns="" xmlns:a16="http://schemas.microsoft.com/office/drawing/2014/main" id="{01DCBF22-CD94-4C17-9C9B-5524DE5A2432}"/>
              </a:ext>
            </a:extLst>
          </p:cNvPr>
          <p:cNvSpPr/>
          <p:nvPr/>
        </p:nvSpPr>
        <p:spPr>
          <a:xfrm>
            <a:off x="2524170" y="4272724"/>
            <a:ext cx="34182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Есть </a:t>
            </a:r>
            <a:r>
              <a:rPr lang="ru-RU" sz="19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гарантии</a:t>
            </a:r>
            <a:endParaRPr sz="1900" b="1" dirty="0"/>
          </a:p>
        </p:txBody>
      </p:sp>
      <p:pic>
        <p:nvPicPr>
          <p:cNvPr id="15" name="Google Shape;221;p31">
            <a:extLst>
              <a:ext uri="{FF2B5EF4-FFF2-40B4-BE49-F238E27FC236}">
                <a16:creationId xmlns="" xmlns:a16="http://schemas.microsoft.com/office/drawing/2014/main" id="{3D70D859-1D90-4296-9955-7B4A4730F1B1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38769" y="5039940"/>
            <a:ext cx="277790" cy="22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16;p31">
            <a:extLst>
              <a:ext uri="{FF2B5EF4-FFF2-40B4-BE49-F238E27FC236}">
                <a16:creationId xmlns="" xmlns:a16="http://schemas.microsoft.com/office/drawing/2014/main" id="{F1000936-31EA-4674-9331-C644B79447B5}"/>
              </a:ext>
            </a:extLst>
          </p:cNvPr>
          <p:cNvSpPr/>
          <p:nvPr/>
        </p:nvSpPr>
        <p:spPr>
          <a:xfrm>
            <a:off x="2516559" y="5761403"/>
            <a:ext cx="3952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Легальность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KYC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процедура верификации личности пользователя кошелька</a:t>
            </a:r>
            <a:r>
              <a:rPr lang="en-US" sz="1800" b="1" dirty="0"/>
              <a:t> </a:t>
            </a:r>
            <a:endParaRPr sz="1800" b="1" dirty="0"/>
          </a:p>
        </p:txBody>
      </p:sp>
      <p:pic>
        <p:nvPicPr>
          <p:cNvPr id="18" name="Google Shape;219;p31">
            <a:extLst>
              <a:ext uri="{FF2B5EF4-FFF2-40B4-BE49-F238E27FC236}">
                <a16:creationId xmlns="" xmlns:a16="http://schemas.microsoft.com/office/drawing/2014/main" id="{ADEB3282-4970-47FC-BC9E-78FE9CAF8FD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17069" y="5858379"/>
            <a:ext cx="277790" cy="2261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47EC26E-84DC-4DEA-A2E8-AB4E6C78FBDE}"/>
              </a:ext>
            </a:extLst>
          </p:cNvPr>
          <p:cNvSpPr txBox="1"/>
          <p:nvPr/>
        </p:nvSpPr>
        <p:spPr>
          <a:xfrm>
            <a:off x="4419600" y="247972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36583A"/>
                </a:solidFill>
                <a:ea typeface="Calibri"/>
                <a:cs typeface="Calibri"/>
                <a:sym typeface="Calibri"/>
              </a:rPr>
              <a:t>Преимущества криптовалюты </a:t>
            </a:r>
            <a:r>
              <a:rPr lang="en-US" sz="3600" b="1" dirty="0" err="1">
                <a:solidFill>
                  <a:srgbClr val="36583A"/>
                </a:solidFill>
                <a:ea typeface="Calibri"/>
                <a:cs typeface="Calibri"/>
                <a:sym typeface="Calibri"/>
              </a:rPr>
              <a:t>Vipcoin.gold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550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56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37" y="1828800"/>
            <a:ext cx="4394370" cy="4394370"/>
          </a:xfrm>
          <a:prstGeom prst="rect">
            <a:avLst/>
          </a:prstGeom>
        </p:spPr>
      </p:pic>
      <p:sp>
        <p:nvSpPr>
          <p:cNvPr id="229" name="Google Shape;229;p32"/>
          <p:cNvSpPr txBox="1"/>
          <p:nvPr/>
        </p:nvSpPr>
        <p:spPr>
          <a:xfrm>
            <a:off x="2438400" y="2644463"/>
            <a:ext cx="1981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Клиент покупает</a:t>
            </a:r>
            <a:endParaRPr lang="ru-RU" sz="17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монеты</a:t>
            </a:r>
            <a:endParaRPr lang="ru-RU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63552" y="1268761"/>
            <a:ext cx="322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D5F4D"/>
                </a:solidFill>
                <a:ea typeface="Calibri"/>
                <a:cs typeface="Calibri"/>
                <a:sym typeface="Calibri"/>
              </a:rPr>
              <a:t>Покупка монет</a:t>
            </a:r>
          </a:p>
          <a:p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5278411"/>
            <a:ext cx="262468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Клиент продает монеты. Обратный механизм: продажа сертификатов на золото</a:t>
            </a:r>
            <a:b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</a:br>
            <a:endParaRPr lang="ru-RU" sz="1700" b="1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  <a:sym typeface="Calibri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3" y="1676401"/>
            <a:ext cx="2666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За поступившие деньги 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  <a:sym typeface="Calibri"/>
              </a:rPr>
              <a:t>Компания покупает золото на немецкой бирже </a:t>
            </a:r>
            <a:r>
              <a:rPr lang="en-US" sz="17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  <a:sym typeface="Calibri"/>
              </a:rPr>
              <a:t>Deutsche </a:t>
            </a:r>
            <a:r>
              <a:rPr lang="en-US" sz="17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  <a:sym typeface="Calibri"/>
              </a:rPr>
              <a:t>Börse</a:t>
            </a:r>
            <a:endParaRPr lang="en-US" sz="1700" b="1" u="sng" dirty="0">
              <a:solidFill>
                <a:schemeClr val="tx1">
                  <a:lumMod val="75000"/>
                  <a:lumOff val="25000"/>
                </a:schemeClr>
              </a:solidFill>
              <a:cs typeface="Calibri"/>
              <a:sym typeface="Calibri"/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  <a:sym typeface="Calibri"/>
              </a:rPr>
              <a:t> 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0600" y="4724401"/>
            <a:ext cx="1752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Монеты поступают</a:t>
            </a:r>
          </a:p>
          <a:p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в кошелек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C24C52-0FFF-41AE-9EB2-685BDA4F6DF4}"/>
              </a:ext>
            </a:extLst>
          </p:cNvPr>
          <p:cNvSpPr txBox="1"/>
          <p:nvPr/>
        </p:nvSpPr>
        <p:spPr>
          <a:xfrm>
            <a:off x="5284846" y="533117"/>
            <a:ext cx="5002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36583A"/>
                </a:solidFill>
                <a:ea typeface="Calibri"/>
                <a:cs typeface="Calibri"/>
                <a:sym typeface="Calibri"/>
              </a:rPr>
              <a:t>Обеспечение золотом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63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" y="0"/>
            <a:ext cx="12220542" cy="687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75" y="-12031858"/>
            <a:ext cx="803670" cy="452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3050" t="13139"/>
          <a:stretch/>
        </p:blipFill>
        <p:spPr>
          <a:xfrm>
            <a:off x="6143626" y="1423988"/>
            <a:ext cx="2319337" cy="2618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925" y="4601631"/>
            <a:ext cx="6349365" cy="165325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026740" y="2312615"/>
            <a:ext cx="26336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Курс </a:t>
            </a:r>
            <a:r>
              <a:rPr lang="ru-RU" b="1" dirty="0" err="1">
                <a:solidFill>
                  <a:srgbClr val="006666"/>
                </a:solidFill>
              </a:rPr>
              <a:t>Биткоин</a:t>
            </a:r>
            <a:r>
              <a:rPr lang="ru-RU" b="1" dirty="0">
                <a:solidFill>
                  <a:srgbClr val="006666"/>
                </a:solidFill>
              </a:rPr>
              <a:t> за </a:t>
            </a:r>
            <a:r>
              <a:rPr lang="en-US" b="1" dirty="0">
                <a:solidFill>
                  <a:srgbClr val="006666"/>
                </a:solidFill>
              </a:rPr>
              <a:t>10 </a:t>
            </a:r>
            <a:r>
              <a:rPr lang="uk-UA" b="1" dirty="0" err="1">
                <a:solidFill>
                  <a:srgbClr val="006666"/>
                </a:solidFill>
              </a:rPr>
              <a:t>дней</a:t>
            </a:r>
            <a:endParaRPr lang="ru-RU" b="1" dirty="0">
              <a:solidFill>
                <a:srgbClr val="006666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- 4 </a:t>
            </a:r>
            <a:r>
              <a:rPr lang="en-US" sz="2400" dirty="0">
                <a:solidFill>
                  <a:srgbClr val="C00000"/>
                </a:solidFill>
              </a:rPr>
              <a:t>500$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009107" y="5058924"/>
            <a:ext cx="26688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Курс </a:t>
            </a:r>
            <a:r>
              <a:rPr lang="ru-RU" b="1" dirty="0" err="1">
                <a:solidFill>
                  <a:srgbClr val="006666"/>
                </a:solidFill>
              </a:rPr>
              <a:t>Випкоин</a:t>
            </a:r>
            <a:r>
              <a:rPr lang="ru-RU" b="1" dirty="0">
                <a:solidFill>
                  <a:srgbClr val="006666"/>
                </a:solidFill>
              </a:rPr>
              <a:t> за 10 дней</a:t>
            </a:r>
          </a:p>
          <a:p>
            <a:r>
              <a:rPr lang="en-US" sz="2400" dirty="0">
                <a:solidFill>
                  <a:srgbClr val="C00000"/>
                </a:solidFill>
              </a:rPr>
              <a:t>- 0,05$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3138" r="89723" b="16087"/>
          <a:stretch/>
        </p:blipFill>
        <p:spPr>
          <a:xfrm>
            <a:off x="5536673" y="1423988"/>
            <a:ext cx="645053" cy="2133600"/>
          </a:xfrm>
          <a:prstGeom prst="rect">
            <a:avLst/>
          </a:prstGeom>
        </p:spPr>
      </p:pic>
      <p:pic>
        <p:nvPicPr>
          <p:cNvPr id="1026" name="Picture 2" descr="https://cdn2.zp.ru/job/attaches/2018/05/0a/07/0a07406ffc09628dccd0c241006dcc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1" y="1986064"/>
            <a:ext cx="1201366" cy="12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5" y="4781652"/>
            <a:ext cx="1202078" cy="12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6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55" y="3355566"/>
            <a:ext cx="7514945" cy="1044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9800" y="1452524"/>
            <a:ext cx="525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6666"/>
                </a:solidFill>
              </a:rPr>
              <a:t>САМОЕ ИНТЕРЕСНОЕ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1137" y="2508148"/>
            <a:ext cx="817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D5F4D"/>
                </a:solidFill>
              </a:rPr>
              <a:t>1%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4501" y="2494411"/>
            <a:ext cx="4293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делится на 3 части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72150" y="3596758"/>
            <a:ext cx="16405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идёт</a:t>
            </a: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владельцам</a:t>
            </a:r>
            <a:r>
              <a:rPr lang="uk-UA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uk-UA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долей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7693" y="3418163"/>
            <a:ext cx="1475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</a:rPr>
              <a:t>партнеру, </a:t>
            </a:r>
            <a:r>
              <a:rPr lang="uk-UA" sz="1400" dirty="0" err="1">
                <a:solidFill>
                  <a:schemeClr val="bg1"/>
                </a:solidFill>
              </a:rPr>
              <a:t>который</a:t>
            </a:r>
            <a:r>
              <a:rPr lang="uk-UA" sz="1400" dirty="0">
                <a:solidFill>
                  <a:schemeClr val="bg1"/>
                </a:solidFill>
              </a:rPr>
              <a:t> </a:t>
            </a:r>
          </a:p>
          <a:p>
            <a:r>
              <a:rPr lang="uk-UA" sz="1400" dirty="0" err="1">
                <a:solidFill>
                  <a:schemeClr val="bg1"/>
                </a:solidFill>
              </a:rPr>
              <a:t>подключил</a:t>
            </a:r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err="1">
                <a:solidFill>
                  <a:schemeClr val="bg1"/>
                </a:solidFill>
              </a:rPr>
              <a:t>мерчанта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8529" y="3591631"/>
            <a:ext cx="10050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err="1">
                <a:solidFill>
                  <a:schemeClr val="bg1"/>
                </a:solidFill>
              </a:rPr>
              <a:t>уходит</a:t>
            </a:r>
            <a:r>
              <a:rPr lang="uk-UA" sz="1500" dirty="0">
                <a:solidFill>
                  <a:schemeClr val="bg1"/>
                </a:solidFill>
              </a:rPr>
              <a:t> </a:t>
            </a:r>
            <a:r>
              <a:rPr lang="uk-UA" sz="1500" dirty="0" err="1">
                <a:solidFill>
                  <a:schemeClr val="bg1"/>
                </a:solidFill>
              </a:rPr>
              <a:t>из</a:t>
            </a:r>
            <a:r>
              <a:rPr lang="uk-UA" sz="1500" dirty="0">
                <a:solidFill>
                  <a:schemeClr val="bg1"/>
                </a:solidFill>
              </a:rPr>
              <a:t> </a:t>
            </a:r>
          </a:p>
          <a:p>
            <a:r>
              <a:rPr lang="uk-UA" sz="1500" dirty="0" err="1">
                <a:solidFill>
                  <a:schemeClr val="bg1"/>
                </a:solidFill>
              </a:rPr>
              <a:t>системы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4653177"/>
            <a:ext cx="717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50% делится между всеми инвесторами, согласно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долевого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участия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3592" y="5157234"/>
            <a:ext cx="655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25% - дополнительная прибыль Инвестору от каждой продажи</a:t>
            </a: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подключенного им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мерчанта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3593" y="5895877"/>
            <a:ext cx="701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25% - уходит на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предэмиссионный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кошелек (изымается из оборота)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1366" y="3577795"/>
            <a:ext cx="989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2327" y="3591631"/>
            <a:ext cx="811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77201" y="3608672"/>
            <a:ext cx="811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B9DD437-920B-42E8-966D-181C9E91CEBB}"/>
              </a:ext>
            </a:extLst>
          </p:cNvPr>
          <p:cNvSpPr txBox="1"/>
          <p:nvPr/>
        </p:nvSpPr>
        <p:spPr>
          <a:xfrm>
            <a:off x="5181600" y="322689"/>
            <a:ext cx="533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36583A"/>
                </a:solidFill>
                <a:ea typeface="Calibri"/>
                <a:cs typeface="Calibri"/>
                <a:sym typeface="Calibri"/>
              </a:rPr>
              <a:t>Доходы акционера </a:t>
            </a:r>
            <a:br>
              <a:rPr lang="ru-RU" sz="3600" b="1" u="sng" dirty="0">
                <a:solidFill>
                  <a:srgbClr val="36583A"/>
                </a:solidFill>
                <a:ea typeface="Calibri"/>
                <a:cs typeface="Calibri"/>
                <a:sym typeface="Calibri"/>
              </a:rPr>
            </a:br>
            <a:endParaRPr lang="ru-RU" sz="3600" b="1" dirty="0">
              <a:solidFill>
                <a:srgbClr val="36583A"/>
              </a:solidFill>
              <a:ea typeface="Calibri"/>
              <a:cs typeface="Calibri"/>
              <a:sym typeface="Calibri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068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01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AC0C28-0C17-4C47-AC5B-C1AB62152668}"/>
              </a:ext>
            </a:extLst>
          </p:cNvPr>
          <p:cNvSpPr txBox="1"/>
          <p:nvPr/>
        </p:nvSpPr>
        <p:spPr>
          <a:xfrm>
            <a:off x="3962400" y="381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36583A"/>
                </a:solidFill>
                <a:ea typeface="Calibri"/>
                <a:cs typeface="Calibri"/>
                <a:sym typeface="Calibri"/>
              </a:rPr>
              <a:t>Гарантии для акционера</a:t>
            </a:r>
            <a:endParaRPr lang="ru-RU" sz="3600" b="1" dirty="0">
              <a:solidFill>
                <a:srgbClr val="36583A"/>
              </a:solidFill>
              <a:ea typeface="Calibri"/>
              <a:cs typeface="Calibri"/>
              <a:sym typeface="Calibri"/>
            </a:endParaRPr>
          </a:p>
          <a:p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72BAE8-808D-41EB-9906-D9466006C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57952"/>
            <a:ext cx="4648200" cy="304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AC22D3-2BC1-4F30-8A53-5F72EF4F9582}"/>
              </a:ext>
            </a:extLst>
          </p:cNvPr>
          <p:cNvSpPr txBox="1"/>
          <p:nvPr/>
        </p:nvSpPr>
        <p:spPr>
          <a:xfrm>
            <a:off x="2209800" y="4648201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000" b="1" dirty="0">
                <a:solidFill>
                  <a:srgbClr val="006666"/>
                </a:solidFill>
              </a:rPr>
              <a:t>Возможность возврата стоимости за пакет токенов по требованию Инвестора</a:t>
            </a:r>
            <a:r>
              <a:rPr lang="ru-RU" sz="2000" dirty="0">
                <a:solidFill>
                  <a:srgbClr val="006666"/>
                </a:solidFill>
              </a:rPr>
              <a:t> через 12 месяцев после их покупки - криптовалютой </a:t>
            </a:r>
            <a:r>
              <a:rPr lang="en-US" sz="2000" dirty="0">
                <a:solidFill>
                  <a:srgbClr val="006666"/>
                </a:solidFill>
              </a:rPr>
              <a:t>Vipcoin.Gold </a:t>
            </a:r>
            <a:r>
              <a:rPr lang="ru-RU" sz="2000" dirty="0">
                <a:solidFill>
                  <a:srgbClr val="006666"/>
                </a:solidFill>
              </a:rPr>
              <a:t>по выгодной цене из фонда «Баунти» в автоматическом режиме.</a:t>
            </a:r>
          </a:p>
          <a:p>
            <a:pPr marL="457200" indent="-457200">
              <a:buAutoNum type="arabicParenR"/>
            </a:pPr>
            <a:r>
              <a:rPr lang="ru-RU" sz="2000" b="1" dirty="0">
                <a:solidFill>
                  <a:srgbClr val="006666"/>
                </a:solidFill>
              </a:rPr>
              <a:t>В случае невозможности запуска проекта Платежной системы компания вернет Инвестору средства </a:t>
            </a:r>
            <a:r>
              <a:rPr lang="ru-RU" sz="2000" dirty="0">
                <a:solidFill>
                  <a:srgbClr val="006666"/>
                </a:solidFill>
              </a:rPr>
              <a:t>путем отчисления с других проектов или компенсацией в виде продуктов компании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41857"/>
            <a:ext cx="9220200" cy="6885384"/>
          </a:xfrm>
          <a:prstGeom prst="rect">
            <a:avLst/>
          </a:prstGeo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35961" y="332657"/>
            <a:ext cx="4102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D5F4D"/>
                </a:solidFill>
              </a:rPr>
              <a:t>Пакеты акций </a:t>
            </a:r>
            <a:r>
              <a:rPr lang="en-US" sz="3200" b="1" u="sng" dirty="0" err="1">
                <a:solidFill>
                  <a:srgbClr val="0D5F4D"/>
                </a:solidFill>
              </a:rPr>
              <a:t>VipCoin</a:t>
            </a:r>
            <a:endParaRPr lang="ru-RU" sz="3200" b="1" u="sng" dirty="0">
              <a:solidFill>
                <a:srgbClr val="0D5F4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4802" y="1786510"/>
            <a:ext cx="1707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Начальный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8009" y="1786510"/>
            <a:ext cx="1965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Стандартный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9973" y="1786510"/>
            <a:ext cx="61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VIP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1545" y="2174963"/>
            <a:ext cx="817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Цена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1545" y="2880990"/>
            <a:ext cx="1939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Потенциальный</a:t>
            </a: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доход за </a:t>
            </a:r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месяц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66542" y="2174963"/>
            <a:ext cx="704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150€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98791" y="2174963"/>
            <a:ext cx="704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350€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69367" y="2174963"/>
            <a:ext cx="833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1000€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7500" y="3212976"/>
            <a:ext cx="954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91389" y="3212976"/>
            <a:ext cx="1019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 30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11471" y="3212976"/>
            <a:ext cx="1113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 1 00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9935" y="4509121"/>
            <a:ext cx="1437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Инвестор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19974" y="4509121"/>
            <a:ext cx="1661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Инвестор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55472" y="4509121"/>
            <a:ext cx="1661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Инвестор</a:t>
            </a:r>
            <a:r>
              <a:rPr lang="uk-U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01620" y="4890355"/>
            <a:ext cx="833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3000€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40094" y="4890355"/>
            <a:ext cx="1021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15 000€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775592" y="4890355"/>
            <a:ext cx="1021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33 000€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65365" y="5905970"/>
            <a:ext cx="1149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 3 5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00€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57538" y="5905970"/>
            <a:ext cx="1225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 20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93036" y="5905970"/>
            <a:ext cx="1225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 45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000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1544" y="2492896"/>
            <a:ext cx="1124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Акций</a:t>
            </a:r>
            <a:r>
              <a:rPr lang="uk-UA" sz="2400" b="1" dirty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92990" y="2492897"/>
            <a:ext cx="65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680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747495" y="2492897"/>
            <a:ext cx="87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2 041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848528" y="2492897"/>
            <a:ext cx="87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6 873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403036" y="5228282"/>
            <a:ext cx="1031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23 788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557539" y="5228282"/>
            <a:ext cx="1186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136 072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693037" y="5228282"/>
            <a:ext cx="1186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306 124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991545" y="4897858"/>
            <a:ext cx="817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Цена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91545" y="5603885"/>
            <a:ext cx="1939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Потенциальный</a:t>
            </a: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доход за </a:t>
            </a:r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месяц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91544" y="5215791"/>
            <a:ext cx="1124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Акций</a:t>
            </a:r>
            <a:r>
              <a:rPr lang="uk-UA" sz="2400" b="1" dirty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-99392"/>
            <a:ext cx="1297018" cy="129614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A26D5B4-5031-4CF4-BBE9-B61B1038DDA8}"/>
              </a:ext>
            </a:extLst>
          </p:cNvPr>
          <p:cNvSpPr txBox="1"/>
          <p:nvPr/>
        </p:nvSpPr>
        <p:spPr>
          <a:xfrm>
            <a:off x="2553558" y="1007076"/>
            <a:ext cx="724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6583A"/>
                </a:solidFill>
                <a:latin typeface="+mj-lt"/>
                <a:cs typeface="Arial" panose="020B0604020202020204" pitchFamily="34" charset="0"/>
              </a:rPr>
              <a:t>Потенциальный доход от Бонуса долевого</a:t>
            </a:r>
          </a:p>
        </p:txBody>
      </p:sp>
    </p:spTree>
    <p:extLst>
      <p:ext uri="{BB962C8B-B14F-4D97-AF65-F5344CB8AC3E}">
        <p14:creationId xmlns:p14="http://schemas.microsoft.com/office/powerpoint/2010/main" val="59422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2117</Words>
  <Application>Microsoft Office PowerPoint</Application>
  <PresentationFormat>Произвольный</PresentationFormat>
  <Paragraphs>335</Paragraphs>
  <Slides>23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Nik</cp:lastModifiedBy>
  <cp:revision>37</cp:revision>
  <dcterms:created xsi:type="dcterms:W3CDTF">2020-03-01T17:18:20Z</dcterms:created>
  <dcterms:modified xsi:type="dcterms:W3CDTF">2020-03-20T19:04:55Z</dcterms:modified>
</cp:coreProperties>
</file>